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9" r:id="rId4"/>
    <p:sldId id="258" r:id="rId5"/>
    <p:sldId id="260" r:id="rId6"/>
    <p:sldId id="261" r:id="rId7"/>
    <p:sldId id="263" r:id="rId8"/>
    <p:sldId id="264" r:id="rId9"/>
    <p:sldId id="265" r:id="rId10"/>
    <p:sldId id="262" r:id="rId11"/>
    <p:sldId id="266" r:id="rId12"/>
    <p:sldId id="267" r:id="rId13"/>
    <p:sldId id="269" r:id="rId14"/>
    <p:sldId id="268" r:id="rId15"/>
    <p:sldId id="270" r:id="rId16"/>
    <p:sldId id="271" r:id="rId17"/>
    <p:sldId id="272" r:id="rId18"/>
    <p:sldId id="273" r:id="rId19"/>
    <p:sldId id="274" r:id="rId20"/>
    <p:sldId id="279" r:id="rId21"/>
    <p:sldId id="275" r:id="rId22"/>
    <p:sldId id="276" r:id="rId23"/>
    <p:sldId id="277" r:id="rId24"/>
    <p:sldId id="278"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521" autoAdjust="0"/>
  </p:normalViewPr>
  <p:slideViewPr>
    <p:cSldViewPr>
      <p:cViewPr varScale="1">
        <p:scale>
          <a:sx n="83" d="100"/>
          <a:sy n="83" d="100"/>
        </p:scale>
        <p:origin x="120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603F2-20EC-49D4-AB4A-1763212A9134}" type="datetimeFigureOut">
              <a:rPr lang="en-US" smtClean="0"/>
              <a:t>6/7/2017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AAC76-B6BC-4830-A183-9BA777D0D0C1}" type="slidenum">
              <a:rPr lang="en-US" smtClean="0"/>
              <a:t>‹#›</a:t>
            </a:fld>
            <a:endParaRPr lang="en-US"/>
          </a:p>
        </p:txBody>
      </p:sp>
    </p:spTree>
    <p:extLst>
      <p:ext uri="{BB962C8B-B14F-4D97-AF65-F5344CB8AC3E}">
        <p14:creationId xmlns:p14="http://schemas.microsoft.com/office/powerpoint/2010/main" val="59426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AAC76-B6BC-4830-A183-9BA777D0D0C1}" type="slidenum">
              <a:rPr lang="en-US" smtClean="0"/>
              <a:t>1</a:t>
            </a:fld>
            <a:endParaRPr lang="en-US"/>
          </a:p>
        </p:txBody>
      </p:sp>
    </p:spTree>
    <p:extLst>
      <p:ext uri="{BB962C8B-B14F-4D97-AF65-F5344CB8AC3E}">
        <p14:creationId xmlns:p14="http://schemas.microsoft.com/office/powerpoint/2010/main" val="164032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AAC76-B6BC-4830-A183-9BA777D0D0C1}" type="slidenum">
              <a:rPr lang="en-US" smtClean="0"/>
              <a:t>4</a:t>
            </a:fld>
            <a:endParaRPr lang="en-US"/>
          </a:p>
        </p:txBody>
      </p:sp>
    </p:spTree>
    <p:extLst>
      <p:ext uri="{BB962C8B-B14F-4D97-AF65-F5344CB8AC3E}">
        <p14:creationId xmlns:p14="http://schemas.microsoft.com/office/powerpoint/2010/main" val="2385812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NFA formula was developed as part of the Preparing for Incident Command (PIC) Commanding the Initial Response (CIR) courses (late 1980s) based on experienced fire officers opinions about the flow rate required for </a:t>
            </a:r>
            <a:r>
              <a:rPr lang="en-US" b="1" dirty="0">
                <a:effectLst/>
              </a:rPr>
              <a:t>attack lines and backup lines </a:t>
            </a:r>
            <a:r>
              <a:rPr lang="en-US" dirty="0">
                <a:effectLst/>
              </a:rPr>
              <a:t>for hypothetical fire scenarios. The NFA formula was intended for offensive operations. The flow rates estimated by these officers was divided by the area of involvement for each scenario with the resulting constant being 3.</a:t>
            </a:r>
            <a:br>
              <a:rPr lang="en-US" dirty="0">
                <a:effectLst/>
              </a:rPr>
            </a:br>
            <a:endParaRPr lang="en-US" dirty="0"/>
          </a:p>
        </p:txBody>
      </p:sp>
      <p:sp>
        <p:nvSpPr>
          <p:cNvPr id="4" name="Slide Number Placeholder 3"/>
          <p:cNvSpPr>
            <a:spLocks noGrp="1"/>
          </p:cNvSpPr>
          <p:nvPr>
            <p:ph type="sldNum" sz="quarter" idx="10"/>
          </p:nvPr>
        </p:nvSpPr>
        <p:spPr/>
        <p:txBody>
          <a:bodyPr/>
          <a:lstStyle/>
          <a:p>
            <a:fld id="{999AAC76-B6BC-4830-A183-9BA777D0D0C1}" type="slidenum">
              <a:rPr lang="en-US" smtClean="0"/>
              <a:t>19</a:t>
            </a:fld>
            <a:endParaRPr lang="en-US"/>
          </a:p>
        </p:txBody>
      </p:sp>
    </p:spTree>
    <p:extLst>
      <p:ext uri="{BB962C8B-B14F-4D97-AF65-F5344CB8AC3E}">
        <p14:creationId xmlns:p14="http://schemas.microsoft.com/office/powerpoint/2010/main" val="1873838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Iowa Rate of Flow is based on work performed by Keith Royer and Bill Nelson while they were working for Iowa State University’s fire training program. While studying the effects of fog streams on interior fires, the pair demonstrated that all you need to do is put the right amount of water in the right place for the fire to go out—something that’s often overlooked by the modern fire service. This formula only gives you the formula for full involvement of the designated structure</a:t>
            </a:r>
            <a:endParaRPr lang="en-US" dirty="0"/>
          </a:p>
        </p:txBody>
      </p:sp>
      <p:sp>
        <p:nvSpPr>
          <p:cNvPr id="4" name="Slide Number Placeholder 3"/>
          <p:cNvSpPr>
            <a:spLocks noGrp="1"/>
          </p:cNvSpPr>
          <p:nvPr>
            <p:ph type="sldNum" sz="quarter" idx="10"/>
          </p:nvPr>
        </p:nvSpPr>
        <p:spPr/>
        <p:txBody>
          <a:bodyPr/>
          <a:lstStyle/>
          <a:p>
            <a:fld id="{999AAC76-B6BC-4830-A183-9BA777D0D0C1}" type="slidenum">
              <a:rPr lang="en-US" smtClean="0"/>
              <a:t>20</a:t>
            </a:fld>
            <a:endParaRPr lang="en-US"/>
          </a:p>
        </p:txBody>
      </p:sp>
    </p:spTree>
    <p:extLst>
      <p:ext uri="{BB962C8B-B14F-4D97-AF65-F5344CB8AC3E}">
        <p14:creationId xmlns:p14="http://schemas.microsoft.com/office/powerpoint/2010/main" val="122694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C1E2E-07FB-4000-8771-B62A354F10AF}"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149098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C1E2E-07FB-4000-8771-B62A354F10AF}"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149263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C1E2E-07FB-4000-8771-B62A354F10AF}"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175465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C1E2E-07FB-4000-8771-B62A354F10AF}"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4147604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C1E2E-07FB-4000-8771-B62A354F10AF}"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1066799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C1E2E-07FB-4000-8771-B62A354F10AF}"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395664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C1E2E-07FB-4000-8771-B62A354F10AF}" type="datetimeFigureOut">
              <a:rPr lang="en-US" smtClean="0"/>
              <a:t>6/7/2017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5226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C1E2E-07FB-4000-8771-B62A354F10AF}" type="datetimeFigureOut">
              <a:rPr lang="en-US" smtClean="0"/>
              <a:t>6/7/2017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401816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C1E2E-07FB-4000-8771-B62A354F10AF}" type="datetimeFigureOut">
              <a:rPr lang="en-US" smtClean="0"/>
              <a:t>6/7/2017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15383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C1E2E-07FB-4000-8771-B62A354F10AF}"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339229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C1E2E-07FB-4000-8771-B62A354F10AF}"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7253D-022E-46F5-A67F-CE24DE1E7713}" type="slidenum">
              <a:rPr lang="en-US" smtClean="0"/>
              <a:t>‹#›</a:t>
            </a:fld>
            <a:endParaRPr lang="en-US"/>
          </a:p>
        </p:txBody>
      </p:sp>
    </p:spTree>
    <p:extLst>
      <p:ext uri="{BB962C8B-B14F-4D97-AF65-F5344CB8AC3E}">
        <p14:creationId xmlns:p14="http://schemas.microsoft.com/office/powerpoint/2010/main" val="381370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C1E2E-07FB-4000-8771-B62A354F10AF}" type="datetimeFigureOut">
              <a:rPr lang="en-US" smtClean="0"/>
              <a:t>6/7/2017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7253D-022E-46F5-A67F-CE24DE1E7713}" type="slidenum">
              <a:rPr lang="en-US" smtClean="0"/>
              <a:t>‹#›</a:t>
            </a:fld>
            <a:endParaRPr lang="en-US"/>
          </a:p>
        </p:txBody>
      </p:sp>
    </p:spTree>
    <p:extLst>
      <p:ext uri="{BB962C8B-B14F-4D97-AF65-F5344CB8AC3E}">
        <p14:creationId xmlns:p14="http://schemas.microsoft.com/office/powerpoint/2010/main" val="179671945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28600"/>
            <a:ext cx="8706909" cy="6530182"/>
          </a:xfrm>
          <a:prstGeom prst="rect">
            <a:avLst/>
          </a:prstGeom>
          <a:ln w="228600" cap="sq" cmpd="thickThin">
            <a:solidFill>
              <a:srgbClr val="000000"/>
            </a:solidFill>
            <a:prstDash val="solid"/>
            <a:miter lim="800000"/>
          </a:ln>
          <a:effectLst>
            <a:innerShdw blurRad="76200">
              <a:srgbClr val="000000"/>
            </a:innerShdw>
          </a:effectLst>
        </p:spPr>
      </p:pic>
      <p:sp>
        <p:nvSpPr>
          <p:cNvPr id="7" name="Rectangle 6"/>
          <p:cNvSpPr/>
          <p:nvPr/>
        </p:nvSpPr>
        <p:spPr>
          <a:xfrm>
            <a:off x="700971" y="381000"/>
            <a:ext cx="8174161" cy="1200329"/>
          </a:xfrm>
          <a:prstGeom prst="rect">
            <a:avLst/>
          </a:prstGeom>
          <a:noFill/>
        </p:spPr>
        <p:txBody>
          <a:bodyPr wrap="none" lIns="91440" tIns="45720" rIns="91440" bIns="45720">
            <a:spAutoFit/>
          </a:bodyPr>
          <a:lstStyle/>
          <a:p>
            <a:pPr algn="ctr"/>
            <a:r>
              <a:rPr lang="en-US"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Friction Loss &amp; Pump Discharge Pressure</a:t>
            </a:r>
          </a:p>
          <a:p>
            <a:pPr algn="ctr"/>
            <a:r>
              <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Calculations</a:t>
            </a:r>
            <a:endParaRPr lang="en-US"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956" y="5776544"/>
            <a:ext cx="894363" cy="977290"/>
          </a:xfrm>
          <a:prstGeom prst="rect">
            <a:avLst/>
          </a:prstGeom>
        </p:spPr>
      </p:pic>
    </p:spTree>
    <p:extLst>
      <p:ext uri="{BB962C8B-B14F-4D97-AF65-F5344CB8AC3E}">
        <p14:creationId xmlns:p14="http://schemas.microsoft.com/office/powerpoint/2010/main" val="219881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Elevation</a:t>
            </a:r>
          </a:p>
        </p:txBody>
      </p:sp>
      <p:sp>
        <p:nvSpPr>
          <p:cNvPr id="4" name="Cube 3"/>
          <p:cNvSpPr/>
          <p:nvPr/>
        </p:nvSpPr>
        <p:spPr>
          <a:xfrm>
            <a:off x="688446" y="4446461"/>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5867400"/>
            <a:ext cx="709613"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0735" y="5272748"/>
            <a:ext cx="744525" cy="7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8878" y="4710880"/>
            <a:ext cx="762667" cy="76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738" y="4150422"/>
            <a:ext cx="750193" cy="75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318" y="3581400"/>
            <a:ext cx="709613"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1761" y="2988297"/>
            <a:ext cx="709613"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1761" y="2450430"/>
            <a:ext cx="709785" cy="70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1761" y="1905000"/>
            <a:ext cx="709785" cy="70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482" y="1371600"/>
            <a:ext cx="6985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482" y="838200"/>
            <a:ext cx="709785" cy="70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29472" y="3474541"/>
            <a:ext cx="713657"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p>
        </p:txBody>
      </p:sp>
      <p:sp>
        <p:nvSpPr>
          <p:cNvPr id="6" name="Rectangle 5"/>
          <p:cNvSpPr/>
          <p:nvPr/>
        </p:nvSpPr>
        <p:spPr>
          <a:xfrm>
            <a:off x="23567" y="5653683"/>
            <a:ext cx="2419252" cy="923330"/>
          </a:xfrm>
          <a:prstGeom prst="rect">
            <a:avLst/>
          </a:prstGeom>
          <a:noFill/>
        </p:spPr>
        <p:txBody>
          <a:bodyPr wrap="none" lIns="91440" tIns="45720" rIns="91440" bIns="45720">
            <a:spAutoFit/>
          </a:bodyPr>
          <a:lstStyle/>
          <a:p>
            <a:pPr algn="ctr"/>
            <a:r>
              <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.434 PSI</a:t>
            </a:r>
          </a:p>
        </p:txBody>
      </p:sp>
      <p:sp>
        <p:nvSpPr>
          <p:cNvPr id="7" name="Rectangle 6"/>
          <p:cNvSpPr/>
          <p:nvPr/>
        </p:nvSpPr>
        <p:spPr>
          <a:xfrm>
            <a:off x="3256620" y="4719553"/>
            <a:ext cx="3078087" cy="1754326"/>
          </a:xfrm>
          <a:prstGeom prst="rect">
            <a:avLst/>
          </a:prstGeom>
          <a:noFill/>
        </p:spPr>
        <p:txBody>
          <a:bodyPr wrap="none" lIns="91440" tIns="45720" rIns="91440" bIns="45720">
            <a:spAutoFit/>
          </a:bodyPr>
          <a:lstStyle/>
          <a:p>
            <a:pPr algn="ctr"/>
            <a:r>
              <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.434 x 10 </a:t>
            </a:r>
          </a:p>
          <a:p>
            <a:pPr algn="ctr"/>
            <a:r>
              <a:rPr lang="en-US" sz="5400" dirty="0">
                <a:ln w="10160">
                  <a:solidFill>
                    <a:schemeClr val="accent1"/>
                  </a:solidFill>
                  <a:prstDash val="solid"/>
                </a:ln>
                <a:solidFill>
                  <a:srgbClr val="FFFFFF"/>
                </a:solidFill>
                <a:effectLst>
                  <a:outerShdw blurRad="38100" dist="32000" dir="5400000" algn="tl">
                    <a:srgbClr val="000000">
                      <a:alpha val="30000"/>
                    </a:srgbClr>
                  </a:outerShdw>
                </a:effectLst>
              </a:rPr>
              <a:t>= 4.34 PSI </a:t>
            </a:r>
            <a:endPar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8" name="TextBox 7"/>
          <p:cNvSpPr txBox="1"/>
          <p:nvPr/>
        </p:nvSpPr>
        <p:spPr>
          <a:xfrm>
            <a:off x="3505200" y="1548771"/>
            <a:ext cx="5625643" cy="646331"/>
          </a:xfrm>
          <a:prstGeom prst="rect">
            <a:avLst/>
          </a:prstGeom>
          <a:noFill/>
        </p:spPr>
        <p:txBody>
          <a:bodyPr wrap="none" rtlCol="0">
            <a:spAutoFit/>
          </a:bodyPr>
          <a:lstStyle/>
          <a:p>
            <a:r>
              <a:rPr lang="en-US" dirty="0"/>
              <a:t>5 PSI is added or taken away with every 10’ gain or loss of </a:t>
            </a:r>
          </a:p>
          <a:p>
            <a:r>
              <a:rPr lang="en-US" dirty="0"/>
              <a:t>Elevation. </a:t>
            </a:r>
          </a:p>
        </p:txBody>
      </p:sp>
      <p:sp>
        <p:nvSpPr>
          <p:cNvPr id="9" name="Notched Right Arrow 8"/>
          <p:cNvSpPr/>
          <p:nvPr/>
        </p:nvSpPr>
        <p:spPr>
          <a:xfrm>
            <a:off x="6305248" y="575704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91400" y="5537696"/>
            <a:ext cx="1542410" cy="923330"/>
          </a:xfrm>
          <a:prstGeom prst="rect">
            <a:avLst/>
          </a:prstGeom>
          <a:noFill/>
        </p:spPr>
        <p:txBody>
          <a:bodyPr wrap="none" lIns="91440" tIns="45720" rIns="91440" bIns="45720">
            <a:spAutoFit/>
          </a:bodyPr>
          <a:lstStyle/>
          <a:p>
            <a:pPr algn="ctr"/>
            <a:r>
              <a:rPr lang="en-US" sz="5400" dirty="0">
                <a:ln w="10160">
                  <a:solidFill>
                    <a:schemeClr val="accent1"/>
                  </a:solidFill>
                  <a:prstDash val="solid"/>
                </a:ln>
                <a:solidFill>
                  <a:srgbClr val="FFFFFF"/>
                </a:solidFill>
                <a:effectLst>
                  <a:outerShdw blurRad="38100" dist="32000" dir="5400000" algn="tl">
                    <a:srgbClr val="000000">
                      <a:alpha val="30000"/>
                    </a:srgbClr>
                  </a:outerShdw>
                </a:effectLst>
              </a:rPr>
              <a:t>5 PSI</a:t>
            </a:r>
            <a:endPar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801" y="4810844"/>
            <a:ext cx="571500" cy="80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1334" y="6145016"/>
            <a:ext cx="190500" cy="26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0121" y="5621070"/>
            <a:ext cx="209285" cy="29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9550" y="5050016"/>
            <a:ext cx="233447" cy="33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9867" y="4499044"/>
            <a:ext cx="229539" cy="32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1334" y="3826572"/>
            <a:ext cx="231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4187" y="3312616"/>
            <a:ext cx="231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0298" y="2683094"/>
            <a:ext cx="231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0297" y="2195102"/>
            <a:ext cx="231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0296" y="1707403"/>
            <a:ext cx="231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0295" y="1061197"/>
            <a:ext cx="231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83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648200"/>
            <a:ext cx="1600200" cy="1600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9" y="3962400"/>
            <a:ext cx="2705100" cy="2705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86000"/>
            <a:ext cx="2228850" cy="2228850"/>
          </a:xfrm>
          <a:prstGeom prst="rect">
            <a:avLst/>
          </a:prstGeom>
        </p:spPr>
      </p:pic>
      <p:sp>
        <p:nvSpPr>
          <p:cNvPr id="8" name="TextBox 7"/>
          <p:cNvSpPr txBox="1"/>
          <p:nvPr/>
        </p:nvSpPr>
        <p:spPr>
          <a:xfrm>
            <a:off x="433121" y="4175740"/>
            <a:ext cx="1972207" cy="369332"/>
          </a:xfrm>
          <a:prstGeom prst="rect">
            <a:avLst/>
          </a:prstGeom>
          <a:noFill/>
        </p:spPr>
        <p:txBody>
          <a:bodyPr wrap="none" rtlCol="0">
            <a:spAutoFit/>
          </a:bodyPr>
          <a:lstStyle/>
          <a:p>
            <a:r>
              <a:rPr lang="en-US" dirty="0" err="1">
                <a:solidFill>
                  <a:schemeClr val="bg1"/>
                </a:solidFill>
              </a:rPr>
              <a:t>Clappered</a:t>
            </a:r>
            <a:r>
              <a:rPr lang="en-US" dirty="0">
                <a:solidFill>
                  <a:schemeClr val="bg1"/>
                </a:solidFill>
              </a:rPr>
              <a:t> Siamese</a:t>
            </a:r>
          </a:p>
        </p:txBody>
      </p:sp>
      <p:sp>
        <p:nvSpPr>
          <p:cNvPr id="9" name="TextBox 8"/>
          <p:cNvSpPr txBox="1"/>
          <p:nvPr/>
        </p:nvSpPr>
        <p:spPr>
          <a:xfrm>
            <a:off x="3123858" y="4162385"/>
            <a:ext cx="1029384" cy="369332"/>
          </a:xfrm>
          <a:prstGeom prst="rect">
            <a:avLst/>
          </a:prstGeom>
          <a:noFill/>
        </p:spPr>
        <p:txBody>
          <a:bodyPr wrap="none" rtlCol="0">
            <a:spAutoFit/>
          </a:bodyPr>
          <a:lstStyle/>
          <a:p>
            <a:r>
              <a:rPr lang="en-US" dirty="0">
                <a:solidFill>
                  <a:schemeClr val="bg1"/>
                </a:solidFill>
              </a:rPr>
              <a:t>Manifold</a:t>
            </a:r>
          </a:p>
        </p:txBody>
      </p:sp>
      <p:sp>
        <p:nvSpPr>
          <p:cNvPr id="10" name="TextBox 9"/>
          <p:cNvSpPr txBox="1"/>
          <p:nvPr/>
        </p:nvSpPr>
        <p:spPr>
          <a:xfrm>
            <a:off x="809410" y="2101334"/>
            <a:ext cx="1219629" cy="369332"/>
          </a:xfrm>
          <a:prstGeom prst="rect">
            <a:avLst/>
          </a:prstGeom>
          <a:noFill/>
        </p:spPr>
        <p:txBody>
          <a:bodyPr wrap="none" rtlCol="0">
            <a:spAutoFit/>
          </a:bodyPr>
          <a:lstStyle/>
          <a:p>
            <a:r>
              <a:rPr lang="en-US" dirty="0">
                <a:solidFill>
                  <a:schemeClr val="bg1"/>
                </a:solidFill>
              </a:rPr>
              <a:t>Gated Wye</a:t>
            </a:r>
          </a:p>
        </p:txBody>
      </p:sp>
      <p:sp>
        <p:nvSpPr>
          <p:cNvPr id="12" name="TextBox 11"/>
          <p:cNvSpPr txBox="1"/>
          <p:nvPr/>
        </p:nvSpPr>
        <p:spPr>
          <a:xfrm>
            <a:off x="55073" y="1183215"/>
            <a:ext cx="4708790" cy="707886"/>
          </a:xfrm>
          <a:prstGeom prst="rect">
            <a:avLst/>
          </a:prstGeom>
          <a:noFill/>
        </p:spPr>
        <p:txBody>
          <a:bodyPr wrap="none" rtlCol="0">
            <a:spAutoFit/>
          </a:bodyPr>
          <a:lstStyle/>
          <a:p>
            <a:r>
              <a:rPr lang="en-US" sz="2000" b="1" dirty="0">
                <a:solidFill>
                  <a:schemeClr val="bg1"/>
                </a:solidFill>
              </a:rPr>
              <a:t>When flowing over 350GPM add 10PSI for </a:t>
            </a:r>
          </a:p>
          <a:p>
            <a:r>
              <a:rPr lang="en-US" sz="2000" b="1" dirty="0">
                <a:solidFill>
                  <a:schemeClr val="bg1"/>
                </a:solidFill>
              </a:rPr>
              <a:t>For the following appliances.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176" y="32208"/>
            <a:ext cx="4013200" cy="3009900"/>
          </a:xfrm>
          <a:prstGeom prst="rect">
            <a:avLst/>
          </a:prstGeom>
        </p:spPr>
      </p:pic>
      <p:sp>
        <p:nvSpPr>
          <p:cNvPr id="14" name="TextBox 13"/>
          <p:cNvSpPr txBox="1"/>
          <p:nvPr/>
        </p:nvSpPr>
        <p:spPr>
          <a:xfrm>
            <a:off x="6019800" y="3200400"/>
            <a:ext cx="2426049" cy="923330"/>
          </a:xfrm>
          <a:prstGeom prst="rect">
            <a:avLst/>
          </a:prstGeom>
          <a:noFill/>
        </p:spPr>
        <p:txBody>
          <a:bodyPr wrap="none" rtlCol="0">
            <a:spAutoFit/>
          </a:bodyPr>
          <a:lstStyle/>
          <a:p>
            <a:pPr algn="ctr"/>
            <a:r>
              <a:rPr lang="en-US" dirty="0">
                <a:solidFill>
                  <a:schemeClr val="bg1"/>
                </a:solidFill>
              </a:rPr>
              <a:t>Elevated Master Stream</a:t>
            </a:r>
          </a:p>
          <a:p>
            <a:pPr algn="ctr"/>
            <a:r>
              <a:rPr lang="en-US" dirty="0">
                <a:solidFill>
                  <a:schemeClr val="bg1"/>
                </a:solidFill>
              </a:rPr>
              <a:t>Add 25PSI</a:t>
            </a:r>
          </a:p>
          <a:p>
            <a:pPr algn="ctr"/>
            <a:r>
              <a:rPr lang="en-US" dirty="0">
                <a:solidFill>
                  <a:schemeClr val="bg1"/>
                </a:solidFill>
              </a:rPr>
              <a:t>80 PSI at the tip</a:t>
            </a:r>
          </a:p>
        </p:txBody>
      </p:sp>
      <p:pic>
        <p:nvPicPr>
          <p:cNvPr id="1026" name="Picture 2" descr="C:\Users\Mark and Stephanie\Pictures\MARK'S PHOTOS\Hydraulic\TFT-Metro-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281" y="4619905"/>
            <a:ext cx="2381251" cy="2043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2824" y="5867400"/>
            <a:ext cx="941155" cy="646331"/>
          </a:xfrm>
          <a:prstGeom prst="rect">
            <a:avLst/>
          </a:prstGeom>
          <a:noFill/>
        </p:spPr>
        <p:txBody>
          <a:bodyPr wrap="none" rtlCol="0">
            <a:spAutoFit/>
          </a:bodyPr>
          <a:lstStyle/>
          <a:p>
            <a:r>
              <a:rPr lang="en-US" dirty="0">
                <a:solidFill>
                  <a:schemeClr val="bg1"/>
                </a:solidFill>
              </a:rPr>
              <a:t>Metro 1</a:t>
            </a:r>
          </a:p>
          <a:p>
            <a:r>
              <a:rPr lang="en-US" dirty="0">
                <a:solidFill>
                  <a:schemeClr val="bg1"/>
                </a:solidFill>
              </a:rPr>
              <a:t>50 PSI</a:t>
            </a:r>
          </a:p>
        </p:txBody>
      </p:sp>
    </p:spTree>
    <p:extLst>
      <p:ext uri="{BB962C8B-B14F-4D97-AF65-F5344CB8AC3E}">
        <p14:creationId xmlns:p14="http://schemas.microsoft.com/office/powerpoint/2010/main" val="145843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Blitz Fire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143000"/>
            <a:ext cx="3759200" cy="2819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448050"/>
            <a:ext cx="3937000" cy="2952750"/>
          </a:xfrm>
          <a:prstGeom prst="rect">
            <a:avLst/>
          </a:prstGeom>
        </p:spPr>
      </p:pic>
      <p:sp>
        <p:nvSpPr>
          <p:cNvPr id="6" name="TextBox 5"/>
          <p:cNvSpPr txBox="1"/>
          <p:nvPr/>
        </p:nvSpPr>
        <p:spPr>
          <a:xfrm>
            <a:off x="4572000" y="1600200"/>
            <a:ext cx="3655424" cy="646331"/>
          </a:xfrm>
          <a:prstGeom prst="rect">
            <a:avLst/>
          </a:prstGeom>
          <a:noFill/>
        </p:spPr>
        <p:txBody>
          <a:bodyPr wrap="none" rtlCol="0">
            <a:spAutoFit/>
          </a:bodyPr>
          <a:lstStyle/>
          <a:p>
            <a:r>
              <a:rPr lang="en-US" dirty="0"/>
              <a:t>Smooth bore 1 ½” provides 600 GPM</a:t>
            </a:r>
          </a:p>
          <a:p>
            <a:r>
              <a:rPr lang="en-US" dirty="0"/>
              <a:t>	Pump at 135 PSI </a:t>
            </a:r>
          </a:p>
        </p:txBody>
      </p:sp>
      <p:sp>
        <p:nvSpPr>
          <p:cNvPr id="7" name="TextBox 6"/>
          <p:cNvSpPr txBox="1"/>
          <p:nvPr/>
        </p:nvSpPr>
        <p:spPr>
          <a:xfrm>
            <a:off x="838200" y="4343400"/>
            <a:ext cx="2964594" cy="646331"/>
          </a:xfrm>
          <a:prstGeom prst="rect">
            <a:avLst/>
          </a:prstGeom>
          <a:noFill/>
        </p:spPr>
        <p:txBody>
          <a:bodyPr wrap="none" rtlCol="0">
            <a:spAutoFit/>
          </a:bodyPr>
          <a:lstStyle/>
          <a:p>
            <a:pPr algn="ctr"/>
            <a:r>
              <a:rPr lang="en-US" dirty="0"/>
              <a:t>Fog Nozzle provides 500 GPM</a:t>
            </a:r>
          </a:p>
          <a:p>
            <a:pPr algn="ctr"/>
            <a:r>
              <a:rPr lang="en-US" dirty="0"/>
              <a:t>Pump at 135 PSI</a:t>
            </a:r>
          </a:p>
        </p:txBody>
      </p:sp>
    </p:spTree>
    <p:extLst>
      <p:ext uri="{BB962C8B-B14F-4D97-AF65-F5344CB8AC3E}">
        <p14:creationId xmlns:p14="http://schemas.microsoft.com/office/powerpoint/2010/main" val="56288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 for </a:t>
            </a:r>
            <a:r>
              <a:rPr lang="en-US" dirty="0" err="1"/>
              <a:t>Wyed</a:t>
            </a:r>
            <a:r>
              <a:rPr lang="en-US" dirty="0"/>
              <a:t> Hose Lines</a:t>
            </a:r>
          </a:p>
        </p:txBody>
      </p:sp>
      <p:sp>
        <p:nvSpPr>
          <p:cNvPr id="3" name="Content Placeholder 2"/>
          <p:cNvSpPr>
            <a:spLocks noGrp="1"/>
          </p:cNvSpPr>
          <p:nvPr>
            <p:ph idx="1"/>
          </p:nvPr>
        </p:nvSpPr>
        <p:spPr/>
        <p:txBody>
          <a:bodyPr>
            <a:normAutofit/>
          </a:bodyPr>
          <a:lstStyle/>
          <a:p>
            <a:r>
              <a:rPr lang="en-US" sz="2000" dirty="0"/>
              <a:t>Start By adding the flow rates for all the discharges beyond the wye together. This will give you your (Q) quantity in GPM. </a:t>
            </a:r>
          </a:p>
          <a:p>
            <a:r>
              <a:rPr lang="en-US" sz="2000" dirty="0"/>
              <a:t>Next figure FL for the supply line between the pump and the wye.</a:t>
            </a:r>
          </a:p>
          <a:p>
            <a:r>
              <a:rPr lang="en-US" sz="2000" dirty="0"/>
              <a:t>Then figure FL for your attack lines.</a:t>
            </a:r>
          </a:p>
          <a:p>
            <a:r>
              <a:rPr lang="en-US" sz="2000" dirty="0"/>
              <a:t>Add the FL for each individual attack line and supply line and pump to the highest PDP.</a:t>
            </a:r>
          </a:p>
        </p:txBody>
      </p:sp>
      <p:sp>
        <p:nvSpPr>
          <p:cNvPr id="4" name="Rectangle 3"/>
          <p:cNvSpPr/>
          <p:nvPr/>
        </p:nvSpPr>
        <p:spPr>
          <a:xfrm>
            <a:off x="7543800" y="5791200"/>
            <a:ext cx="1433406"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P5,6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810000"/>
            <a:ext cx="3549316" cy="2667000"/>
          </a:xfrm>
          <a:prstGeom prst="rect">
            <a:avLst/>
          </a:prstGeom>
        </p:spPr>
      </p:pic>
    </p:spTree>
    <p:extLst>
      <p:ext uri="{BB962C8B-B14F-4D97-AF65-F5344CB8AC3E}">
        <p14:creationId xmlns:p14="http://schemas.microsoft.com/office/powerpoint/2010/main" val="498812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Calculating Smooth Bore Nozzle GPM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0" y="1371600"/>
            <a:ext cx="3703109" cy="2777332"/>
          </a:xfrm>
        </p:spPr>
      </p:pic>
      <p:sp>
        <p:nvSpPr>
          <p:cNvPr id="6" name="TextBox 5"/>
          <p:cNvSpPr txBox="1"/>
          <p:nvPr/>
        </p:nvSpPr>
        <p:spPr>
          <a:xfrm>
            <a:off x="304800" y="1371600"/>
            <a:ext cx="4347665" cy="646331"/>
          </a:xfrm>
          <a:prstGeom prst="rect">
            <a:avLst/>
          </a:prstGeom>
          <a:noFill/>
        </p:spPr>
        <p:txBody>
          <a:bodyPr wrap="none" rtlCol="0">
            <a:spAutoFit/>
          </a:bodyPr>
          <a:lstStyle/>
          <a:p>
            <a:r>
              <a:rPr lang="en-US" sz="3600" dirty="0"/>
              <a:t>GPM = 29.7 x d</a:t>
            </a:r>
            <a:r>
              <a:rPr lang="en-US" sz="3600" baseline="30000" dirty="0"/>
              <a:t>2</a:t>
            </a:r>
            <a:r>
              <a:rPr lang="en-US" sz="3600" dirty="0"/>
              <a:t> x √NP</a:t>
            </a:r>
          </a:p>
        </p:txBody>
      </p:sp>
      <p:sp>
        <p:nvSpPr>
          <p:cNvPr id="7" name="TextBox 6"/>
          <p:cNvSpPr txBox="1"/>
          <p:nvPr/>
        </p:nvSpPr>
        <p:spPr>
          <a:xfrm>
            <a:off x="761999" y="2286000"/>
            <a:ext cx="3592009" cy="923330"/>
          </a:xfrm>
          <a:prstGeom prst="rect">
            <a:avLst/>
          </a:prstGeom>
          <a:noFill/>
        </p:spPr>
        <p:txBody>
          <a:bodyPr wrap="none" rtlCol="0">
            <a:spAutoFit/>
          </a:bodyPr>
          <a:lstStyle/>
          <a:p>
            <a:r>
              <a:rPr lang="en-US" dirty="0"/>
              <a:t>Convert Nozzle diameter to decimal </a:t>
            </a:r>
          </a:p>
          <a:p>
            <a:r>
              <a:rPr lang="en-US" dirty="0"/>
              <a:t>e.g. 1 3/8” to 1.375 </a:t>
            </a:r>
          </a:p>
          <a:p>
            <a:endParaRPr lang="en-US" dirty="0"/>
          </a:p>
        </p:txBody>
      </p:sp>
      <p:sp>
        <p:nvSpPr>
          <p:cNvPr id="8" name="TextBox 7"/>
          <p:cNvSpPr txBox="1"/>
          <p:nvPr/>
        </p:nvSpPr>
        <p:spPr>
          <a:xfrm>
            <a:off x="761999" y="4724400"/>
            <a:ext cx="5715001" cy="1200329"/>
          </a:xfrm>
          <a:prstGeom prst="rect">
            <a:avLst/>
          </a:prstGeom>
          <a:noFill/>
        </p:spPr>
        <p:txBody>
          <a:bodyPr wrap="square" rtlCol="0">
            <a:spAutoFit/>
          </a:bodyPr>
          <a:lstStyle/>
          <a:p>
            <a:r>
              <a:rPr lang="en-US" sz="2400" dirty="0"/>
              <a:t>GPM= 29.7 x 1.375</a:t>
            </a:r>
            <a:r>
              <a:rPr lang="en-US" sz="2400" baseline="30000" dirty="0"/>
              <a:t>2</a:t>
            </a:r>
            <a:r>
              <a:rPr lang="en-US" sz="2400" dirty="0"/>
              <a:t> x √50</a:t>
            </a:r>
          </a:p>
          <a:p>
            <a:r>
              <a:rPr lang="en-US" sz="2400" dirty="0"/>
              <a:t>GPM= 29.7 x 1.89063 x 7.07107</a:t>
            </a:r>
          </a:p>
          <a:p>
            <a:r>
              <a:rPr lang="en-US" sz="2400" dirty="0"/>
              <a:t>GPM= 397.05268 round to 400</a:t>
            </a:r>
          </a:p>
        </p:txBody>
      </p:sp>
      <p:sp>
        <p:nvSpPr>
          <p:cNvPr id="3" name="Rectangle 2"/>
          <p:cNvSpPr/>
          <p:nvPr/>
        </p:nvSpPr>
        <p:spPr>
          <a:xfrm>
            <a:off x="8001000" y="5791200"/>
            <a:ext cx="904415"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P7</a:t>
            </a:r>
          </a:p>
        </p:txBody>
      </p:sp>
    </p:spTree>
    <p:extLst>
      <p:ext uri="{BB962C8B-B14F-4D97-AF65-F5344CB8AC3E}">
        <p14:creationId xmlns:p14="http://schemas.microsoft.com/office/powerpoint/2010/main" val="2721740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Residual and Static Pressure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71600"/>
            <a:ext cx="4267200" cy="4080157"/>
          </a:xfrm>
        </p:spPr>
      </p:pic>
      <p:sp>
        <p:nvSpPr>
          <p:cNvPr id="5" name="TextBox 4"/>
          <p:cNvSpPr txBox="1"/>
          <p:nvPr/>
        </p:nvSpPr>
        <p:spPr>
          <a:xfrm>
            <a:off x="4495800" y="1524000"/>
            <a:ext cx="4359911" cy="923330"/>
          </a:xfrm>
          <a:prstGeom prst="rect">
            <a:avLst/>
          </a:prstGeom>
          <a:noFill/>
        </p:spPr>
        <p:txBody>
          <a:bodyPr wrap="none" rtlCol="0">
            <a:spAutoFit/>
          </a:bodyPr>
          <a:lstStyle/>
          <a:p>
            <a:r>
              <a:rPr lang="en-US" b="1" dirty="0"/>
              <a:t>Static pressure </a:t>
            </a:r>
            <a:r>
              <a:rPr lang="en-US" dirty="0"/>
              <a:t>is measured with the hydrant</a:t>
            </a:r>
          </a:p>
          <a:p>
            <a:r>
              <a:rPr lang="en-US" dirty="0"/>
              <a:t>charged to the pump and all the discharge </a:t>
            </a:r>
          </a:p>
          <a:p>
            <a:r>
              <a:rPr lang="en-US" dirty="0"/>
              <a:t>gates closed.</a:t>
            </a:r>
          </a:p>
        </p:txBody>
      </p:sp>
      <p:sp>
        <p:nvSpPr>
          <p:cNvPr id="6" name="TextBox 5"/>
          <p:cNvSpPr txBox="1"/>
          <p:nvPr/>
        </p:nvSpPr>
        <p:spPr>
          <a:xfrm>
            <a:off x="4648200" y="3505200"/>
            <a:ext cx="4217693" cy="923330"/>
          </a:xfrm>
          <a:prstGeom prst="rect">
            <a:avLst/>
          </a:prstGeom>
          <a:noFill/>
        </p:spPr>
        <p:txBody>
          <a:bodyPr wrap="none" rtlCol="0">
            <a:spAutoFit/>
          </a:bodyPr>
          <a:lstStyle/>
          <a:p>
            <a:r>
              <a:rPr lang="en-US" b="1" dirty="0"/>
              <a:t>Residual Pressure </a:t>
            </a:r>
            <a:r>
              <a:rPr lang="en-US" dirty="0"/>
              <a:t>is measured with at least</a:t>
            </a:r>
          </a:p>
          <a:p>
            <a:r>
              <a:rPr lang="en-US" dirty="0"/>
              <a:t>one discharge gate open and the proper </a:t>
            </a:r>
          </a:p>
          <a:p>
            <a:r>
              <a:rPr lang="en-US" dirty="0"/>
              <a:t>Pressure being pumped to the line.</a:t>
            </a:r>
          </a:p>
        </p:txBody>
      </p:sp>
    </p:spTree>
    <p:extLst>
      <p:ext uri="{BB962C8B-B14F-4D97-AF65-F5344CB8AC3E}">
        <p14:creationId xmlns:p14="http://schemas.microsoft.com/office/powerpoint/2010/main" val="145175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477000" cy="960438"/>
          </a:xfrm>
        </p:spPr>
        <p:txBody>
          <a:bodyPr/>
          <a:lstStyle/>
          <a:p>
            <a:r>
              <a:rPr lang="en-US" dirty="0"/>
              <a:t>Compound Gauge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00" y="228599"/>
            <a:ext cx="2438400" cy="6434669"/>
          </a:xfrm>
        </p:spPr>
      </p:pic>
      <p:sp>
        <p:nvSpPr>
          <p:cNvPr id="5" name="TextBox 4"/>
          <p:cNvSpPr txBox="1"/>
          <p:nvPr/>
        </p:nvSpPr>
        <p:spPr>
          <a:xfrm>
            <a:off x="381000" y="1676400"/>
            <a:ext cx="5192191" cy="923330"/>
          </a:xfrm>
          <a:prstGeom prst="rect">
            <a:avLst/>
          </a:prstGeom>
          <a:noFill/>
        </p:spPr>
        <p:txBody>
          <a:bodyPr wrap="none" rtlCol="0">
            <a:spAutoFit/>
          </a:bodyPr>
          <a:lstStyle/>
          <a:p>
            <a:r>
              <a:rPr lang="en-US" dirty="0"/>
              <a:t>The difference in the pressure readings indicates how</a:t>
            </a:r>
          </a:p>
          <a:p>
            <a:r>
              <a:rPr lang="en-US" dirty="0"/>
              <a:t>many more lines can be supplied by the water main</a:t>
            </a:r>
          </a:p>
          <a:p>
            <a:r>
              <a:rPr lang="en-US" dirty="0"/>
              <a:t>system.</a:t>
            </a:r>
          </a:p>
        </p:txBody>
      </p:sp>
      <p:sp>
        <p:nvSpPr>
          <p:cNvPr id="6" name="TextBox 5"/>
          <p:cNvSpPr txBox="1"/>
          <p:nvPr/>
        </p:nvSpPr>
        <p:spPr>
          <a:xfrm>
            <a:off x="381000" y="3200400"/>
            <a:ext cx="4822282" cy="1477328"/>
          </a:xfrm>
          <a:prstGeom prst="rect">
            <a:avLst/>
          </a:prstGeom>
          <a:noFill/>
        </p:spPr>
        <p:txBody>
          <a:bodyPr wrap="none" rtlCol="0">
            <a:spAutoFit/>
          </a:bodyPr>
          <a:lstStyle/>
          <a:p>
            <a:r>
              <a:rPr lang="en-US" b="1" dirty="0"/>
              <a:t>5% drop</a:t>
            </a:r>
            <a:r>
              <a:rPr lang="en-US" dirty="0"/>
              <a:t>, three or more like lines can be supplied.</a:t>
            </a:r>
          </a:p>
          <a:p>
            <a:endParaRPr lang="en-US" dirty="0"/>
          </a:p>
          <a:p>
            <a:r>
              <a:rPr lang="en-US" b="1" dirty="0"/>
              <a:t>10% drop</a:t>
            </a:r>
            <a:r>
              <a:rPr lang="en-US" dirty="0"/>
              <a:t>, two more like lines can be supplied.</a:t>
            </a:r>
          </a:p>
          <a:p>
            <a:endParaRPr lang="en-US" dirty="0"/>
          </a:p>
          <a:p>
            <a:r>
              <a:rPr lang="en-US" b="1" dirty="0"/>
              <a:t>20% drop</a:t>
            </a:r>
            <a:r>
              <a:rPr lang="en-US" dirty="0"/>
              <a:t>, one more line can be supplied.</a:t>
            </a:r>
          </a:p>
        </p:txBody>
      </p:sp>
      <p:sp>
        <p:nvSpPr>
          <p:cNvPr id="3" name="TextBox 2"/>
          <p:cNvSpPr txBox="1"/>
          <p:nvPr/>
        </p:nvSpPr>
        <p:spPr>
          <a:xfrm>
            <a:off x="187100" y="5553959"/>
            <a:ext cx="5382307" cy="1200329"/>
          </a:xfrm>
          <a:prstGeom prst="rect">
            <a:avLst/>
          </a:prstGeom>
          <a:noFill/>
        </p:spPr>
        <p:txBody>
          <a:bodyPr wrap="none" rtlCol="0">
            <a:spAutoFit/>
          </a:bodyPr>
          <a:lstStyle/>
          <a:p>
            <a:r>
              <a:rPr lang="en-US" dirty="0"/>
              <a:t>A 5% drop allows three like lines so if you had a static </a:t>
            </a:r>
          </a:p>
          <a:p>
            <a:r>
              <a:rPr lang="en-US" dirty="0"/>
              <a:t>pressure of 60 PSI and had a pressure drop of 5% when </a:t>
            </a:r>
          </a:p>
          <a:p>
            <a:r>
              <a:rPr lang="en-US" dirty="0"/>
              <a:t>flowing 250 GPM you have a 1000 GPM hydrant.</a:t>
            </a:r>
          </a:p>
          <a:p>
            <a:endParaRPr lang="en-US" dirty="0"/>
          </a:p>
        </p:txBody>
      </p:sp>
    </p:spTree>
    <p:extLst>
      <p:ext uri="{BB962C8B-B14F-4D97-AF65-F5344CB8AC3E}">
        <p14:creationId xmlns:p14="http://schemas.microsoft.com/office/powerpoint/2010/main" val="60455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Centrifugal Pump Single Stage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4698805" cy="351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a:off x="3948684" y="3680638"/>
            <a:ext cx="484632" cy="13485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5396484" y="14478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08010" y="1318195"/>
            <a:ext cx="1598515" cy="646331"/>
          </a:xfrm>
          <a:prstGeom prst="rect">
            <a:avLst/>
          </a:prstGeom>
          <a:noFill/>
        </p:spPr>
        <p:txBody>
          <a:bodyPr wrap="none" rtlCol="0">
            <a:spAutoFit/>
          </a:bodyPr>
          <a:lstStyle/>
          <a:p>
            <a:r>
              <a:rPr lang="en-US" dirty="0"/>
              <a:t>Pump Housing </a:t>
            </a:r>
          </a:p>
          <a:p>
            <a:pPr algn="ctr"/>
            <a:r>
              <a:rPr lang="en-US" dirty="0"/>
              <a:t>(Discharge)</a:t>
            </a:r>
          </a:p>
        </p:txBody>
      </p:sp>
      <p:sp>
        <p:nvSpPr>
          <p:cNvPr id="7" name="TextBox 6"/>
          <p:cNvSpPr txBox="1"/>
          <p:nvPr/>
        </p:nvSpPr>
        <p:spPr>
          <a:xfrm>
            <a:off x="2921934" y="5065058"/>
            <a:ext cx="2538131" cy="369332"/>
          </a:xfrm>
          <a:prstGeom prst="rect">
            <a:avLst/>
          </a:prstGeom>
          <a:noFill/>
        </p:spPr>
        <p:txBody>
          <a:bodyPr wrap="none" rtlCol="0">
            <a:spAutoFit/>
          </a:bodyPr>
          <a:lstStyle/>
          <a:p>
            <a:r>
              <a:rPr lang="en-US" dirty="0"/>
              <a:t>Impeller Eye (intake side)</a:t>
            </a:r>
          </a:p>
        </p:txBody>
      </p:sp>
    </p:spTree>
    <p:extLst>
      <p:ext uri="{BB962C8B-B14F-4D97-AF65-F5344CB8AC3E}">
        <p14:creationId xmlns:p14="http://schemas.microsoft.com/office/powerpoint/2010/main" val="405865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Two-Stage Centrifugal Pump </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447800"/>
            <a:ext cx="6324600" cy="474345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447800"/>
            <a:ext cx="2359286" cy="3314700"/>
          </a:xfrm>
          <a:prstGeom prst="rect">
            <a:avLst/>
          </a:prstGeom>
        </p:spPr>
      </p:pic>
      <p:sp>
        <p:nvSpPr>
          <p:cNvPr id="11" name="TextBox 10"/>
          <p:cNvSpPr txBox="1"/>
          <p:nvPr/>
        </p:nvSpPr>
        <p:spPr>
          <a:xfrm>
            <a:off x="457200" y="6220732"/>
            <a:ext cx="5666616" cy="369332"/>
          </a:xfrm>
          <a:prstGeom prst="rect">
            <a:avLst/>
          </a:prstGeom>
          <a:noFill/>
        </p:spPr>
        <p:txBody>
          <a:bodyPr wrap="none" rtlCol="0">
            <a:spAutoFit/>
          </a:bodyPr>
          <a:lstStyle/>
          <a:p>
            <a:r>
              <a:rPr lang="en-US" dirty="0"/>
              <a:t>Pressure mode limits the pump to half of its rated capacity.</a:t>
            </a:r>
          </a:p>
        </p:txBody>
      </p:sp>
      <p:sp>
        <p:nvSpPr>
          <p:cNvPr id="12" name="TextBox 11"/>
          <p:cNvSpPr txBox="1"/>
          <p:nvPr/>
        </p:nvSpPr>
        <p:spPr>
          <a:xfrm>
            <a:off x="6854807" y="4953000"/>
            <a:ext cx="1908471" cy="369332"/>
          </a:xfrm>
          <a:prstGeom prst="rect">
            <a:avLst/>
          </a:prstGeom>
          <a:noFill/>
        </p:spPr>
        <p:txBody>
          <a:bodyPr wrap="none" rtlCol="0">
            <a:spAutoFit/>
          </a:bodyPr>
          <a:lstStyle/>
          <a:p>
            <a:r>
              <a:rPr lang="en-US" dirty="0"/>
              <a:t>Change over Valve</a:t>
            </a:r>
          </a:p>
        </p:txBody>
      </p:sp>
    </p:spTree>
    <p:extLst>
      <p:ext uri="{BB962C8B-B14F-4D97-AF65-F5344CB8AC3E}">
        <p14:creationId xmlns:p14="http://schemas.microsoft.com/office/powerpoint/2010/main" val="325300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Flow</a:t>
            </a:r>
          </a:p>
        </p:txBody>
      </p:sp>
      <p:sp>
        <p:nvSpPr>
          <p:cNvPr id="3" name="Content Placeholder 2"/>
          <p:cNvSpPr>
            <a:spLocks noGrp="1"/>
          </p:cNvSpPr>
          <p:nvPr>
            <p:ph idx="1"/>
          </p:nvPr>
        </p:nvSpPr>
        <p:spPr/>
        <p:txBody>
          <a:bodyPr>
            <a:normAutofit fontScale="92500"/>
          </a:bodyPr>
          <a:lstStyle/>
          <a:p>
            <a:pPr marL="0" indent="0">
              <a:buNone/>
            </a:pPr>
            <a:r>
              <a:rPr lang="en-US" dirty="0"/>
              <a:t>National Fire Academy Formula</a:t>
            </a:r>
          </a:p>
          <a:p>
            <a:pPr marL="0" indent="0">
              <a:buNone/>
            </a:pPr>
            <a:r>
              <a:rPr lang="en-US" dirty="0"/>
              <a:t>				</a:t>
            </a:r>
          </a:p>
          <a:p>
            <a:pPr marL="0" indent="0">
              <a:buNone/>
            </a:pPr>
            <a:r>
              <a:rPr lang="en-US" dirty="0"/>
              <a:t>				x Percent involved</a:t>
            </a:r>
          </a:p>
          <a:p>
            <a:pPr marL="0" indent="0">
              <a:buNone/>
            </a:pPr>
            <a:endParaRPr lang="en-US" dirty="0"/>
          </a:p>
          <a:p>
            <a:pPr marL="0" indent="0">
              <a:buNone/>
            </a:pPr>
            <a:endParaRPr lang="en-US" dirty="0"/>
          </a:p>
          <a:p>
            <a:pPr marL="0" indent="0">
              <a:buNone/>
            </a:pPr>
            <a:r>
              <a:rPr lang="en-US" dirty="0"/>
              <a:t>Example: A 30’ x 50’ building that’s 25 percent involved, the fire flow would be 30 x 50 = 1,500 square feet, divided by 3 = 500 x 0.25 = 125 </a:t>
            </a:r>
            <a:r>
              <a:rPr lang="en-US" dirty="0" err="1"/>
              <a:t>gpm</a:t>
            </a:r>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362200"/>
            <a:ext cx="3464653" cy="1600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6727" y="294162"/>
            <a:ext cx="1737104" cy="2429515"/>
          </a:xfrm>
          <a:prstGeom prst="rect">
            <a:avLst/>
          </a:prstGeom>
        </p:spPr>
      </p:pic>
    </p:spTree>
    <p:extLst>
      <p:ext uri="{BB962C8B-B14F-4D97-AF65-F5344CB8AC3E}">
        <p14:creationId xmlns:p14="http://schemas.microsoft.com/office/powerpoint/2010/main" val="405079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838200" y="457200"/>
            <a:ext cx="7772400" cy="1470025"/>
          </a:xfrm>
        </p:spPr>
        <p:txBody>
          <a:bodyPr/>
          <a:lstStyle/>
          <a:p>
            <a:r>
              <a:rPr lang="en-US" dirty="0"/>
              <a:t>Friction Loss</a:t>
            </a:r>
          </a:p>
        </p:txBody>
      </p:sp>
      <p:sp>
        <p:nvSpPr>
          <p:cNvPr id="5" name="Subtitle 4"/>
          <p:cNvSpPr>
            <a:spLocks noGrp="1"/>
          </p:cNvSpPr>
          <p:nvPr>
            <p:ph type="subTitle" idx="1"/>
          </p:nvPr>
        </p:nvSpPr>
        <p:spPr>
          <a:xfrm>
            <a:off x="1524000" y="1600200"/>
            <a:ext cx="6400800" cy="1752600"/>
          </a:xfrm>
        </p:spPr>
        <p:txBody>
          <a:bodyPr/>
          <a:lstStyle/>
          <a:p>
            <a:r>
              <a:rPr lang="en-US" dirty="0"/>
              <a:t>FL= C (Q)</a:t>
            </a:r>
            <a:r>
              <a:rPr lang="en-US" baseline="30000" dirty="0"/>
              <a:t>2</a:t>
            </a:r>
            <a:r>
              <a:rPr lang="en-US" dirty="0"/>
              <a:t>(L)</a:t>
            </a:r>
          </a:p>
          <a:p>
            <a:r>
              <a:rPr lang="en-US" dirty="0"/>
              <a:t>FL= C (Q/100)</a:t>
            </a:r>
            <a:r>
              <a:rPr lang="en-US" baseline="30000" dirty="0"/>
              <a:t>2</a:t>
            </a:r>
            <a:r>
              <a:rPr lang="en-US" dirty="0"/>
              <a:t> (L/100) </a:t>
            </a:r>
          </a:p>
        </p:txBody>
      </p:sp>
      <p:sp>
        <p:nvSpPr>
          <p:cNvPr id="6" name="TextBox 5"/>
          <p:cNvSpPr txBox="1"/>
          <p:nvPr/>
        </p:nvSpPr>
        <p:spPr>
          <a:xfrm>
            <a:off x="746620" y="2895600"/>
            <a:ext cx="2947858" cy="1200329"/>
          </a:xfrm>
          <a:prstGeom prst="rect">
            <a:avLst/>
          </a:prstGeom>
          <a:noFill/>
        </p:spPr>
        <p:txBody>
          <a:bodyPr wrap="none" rtlCol="0">
            <a:spAutoFit/>
          </a:bodyPr>
          <a:lstStyle/>
          <a:p>
            <a:r>
              <a:rPr lang="en-US" dirty="0"/>
              <a:t>FL- Friction Loss</a:t>
            </a:r>
          </a:p>
          <a:p>
            <a:r>
              <a:rPr lang="en-US" dirty="0"/>
              <a:t>C-  </a:t>
            </a:r>
            <a:r>
              <a:rPr lang="en-US" dirty="0" err="1"/>
              <a:t>Coeficient</a:t>
            </a:r>
            <a:r>
              <a:rPr lang="en-US" dirty="0"/>
              <a:t> (Pre-set Values)</a:t>
            </a:r>
          </a:p>
          <a:p>
            <a:r>
              <a:rPr lang="en-US" dirty="0"/>
              <a:t>Q- </a:t>
            </a:r>
            <a:r>
              <a:rPr lang="en-US" dirty="0" err="1"/>
              <a:t>Quanity</a:t>
            </a:r>
            <a:r>
              <a:rPr lang="en-US" dirty="0"/>
              <a:t> (GPM)</a:t>
            </a:r>
          </a:p>
          <a:p>
            <a:r>
              <a:rPr lang="en-US" dirty="0"/>
              <a:t>L- Length (Length of Hose)</a:t>
            </a:r>
          </a:p>
        </p:txBody>
      </p:sp>
      <p:graphicFrame>
        <p:nvGraphicFramePr>
          <p:cNvPr id="10" name="Table 9"/>
          <p:cNvGraphicFramePr>
            <a:graphicFrameLocks noGrp="1"/>
          </p:cNvGraphicFramePr>
          <p:nvPr>
            <p:extLst>
              <p:ext uri="{D42A27DB-BD31-4B8C-83A1-F6EECF244321}">
                <p14:modId xmlns:p14="http://schemas.microsoft.com/office/powerpoint/2010/main" val="81499620"/>
              </p:ext>
            </p:extLst>
          </p:nvPr>
        </p:nvGraphicFramePr>
        <p:xfrm>
          <a:off x="4038600" y="3352800"/>
          <a:ext cx="4800600" cy="2926080"/>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20000"/>
                    </a:ext>
                  </a:extLst>
                </a:gridCol>
                <a:gridCol w="2400300">
                  <a:extLst>
                    <a:ext uri="{9D8B030D-6E8A-4147-A177-3AD203B41FA5}">
                      <a16:colId xmlns:a16="http://schemas.microsoft.com/office/drawing/2014/main" val="20001"/>
                    </a:ext>
                  </a:extLst>
                </a:gridCol>
              </a:tblGrid>
              <a:tr h="311331">
                <a:tc>
                  <a:txBody>
                    <a:bodyPr/>
                    <a:lstStyle/>
                    <a:p>
                      <a:r>
                        <a:rPr lang="en-US" dirty="0"/>
                        <a:t>Per</a:t>
                      </a:r>
                      <a:r>
                        <a:rPr lang="en-US" baseline="0" dirty="0"/>
                        <a:t> 100’ of hose</a:t>
                      </a:r>
                      <a:endParaRPr lang="en-US" dirty="0"/>
                    </a:p>
                  </a:txBody>
                  <a:tcPr/>
                </a:tc>
                <a:tc>
                  <a:txBody>
                    <a:bodyPr/>
                    <a:lstStyle/>
                    <a:p>
                      <a:r>
                        <a:rPr lang="en-US" dirty="0"/>
                        <a:t>Coefficient</a:t>
                      </a:r>
                    </a:p>
                  </a:txBody>
                  <a:tcPr/>
                </a:tc>
                <a:extLst>
                  <a:ext uri="{0D108BD9-81ED-4DB2-BD59-A6C34878D82A}">
                    <a16:rowId xmlns:a16="http://schemas.microsoft.com/office/drawing/2014/main" val="10000"/>
                  </a:ext>
                </a:extLst>
              </a:tr>
              <a:tr h="311331">
                <a:tc>
                  <a:txBody>
                    <a:bodyPr/>
                    <a:lstStyle/>
                    <a:p>
                      <a:r>
                        <a:rPr lang="en-US" dirty="0"/>
                        <a:t>1”</a:t>
                      </a:r>
                    </a:p>
                  </a:txBody>
                  <a:tcPr/>
                </a:tc>
                <a:tc>
                  <a:txBody>
                    <a:bodyPr/>
                    <a:lstStyle/>
                    <a:p>
                      <a:r>
                        <a:rPr lang="en-US" dirty="0"/>
                        <a:t>150</a:t>
                      </a:r>
                    </a:p>
                  </a:txBody>
                  <a:tcPr/>
                </a:tc>
                <a:extLst>
                  <a:ext uri="{0D108BD9-81ED-4DB2-BD59-A6C34878D82A}">
                    <a16:rowId xmlns:a16="http://schemas.microsoft.com/office/drawing/2014/main" val="10001"/>
                  </a:ext>
                </a:extLst>
              </a:tr>
              <a:tr h="311331">
                <a:tc>
                  <a:txBody>
                    <a:bodyPr/>
                    <a:lstStyle/>
                    <a:p>
                      <a:r>
                        <a:rPr lang="en-US" dirty="0"/>
                        <a:t>1 ½”</a:t>
                      </a:r>
                    </a:p>
                  </a:txBody>
                  <a:tcPr/>
                </a:tc>
                <a:tc>
                  <a:txBody>
                    <a:bodyPr/>
                    <a:lstStyle/>
                    <a:p>
                      <a:r>
                        <a:rPr lang="en-US" dirty="0"/>
                        <a:t>24</a:t>
                      </a:r>
                    </a:p>
                  </a:txBody>
                  <a:tcPr/>
                </a:tc>
                <a:extLst>
                  <a:ext uri="{0D108BD9-81ED-4DB2-BD59-A6C34878D82A}">
                    <a16:rowId xmlns:a16="http://schemas.microsoft.com/office/drawing/2014/main" val="10002"/>
                  </a:ext>
                </a:extLst>
              </a:tr>
              <a:tr h="311331">
                <a:tc>
                  <a:txBody>
                    <a:bodyPr/>
                    <a:lstStyle/>
                    <a:p>
                      <a:r>
                        <a:rPr lang="en-US" dirty="0"/>
                        <a:t>1 ¾”</a:t>
                      </a:r>
                    </a:p>
                  </a:txBody>
                  <a:tcPr/>
                </a:tc>
                <a:tc>
                  <a:txBody>
                    <a:bodyPr/>
                    <a:lstStyle/>
                    <a:p>
                      <a:r>
                        <a:rPr lang="en-US" dirty="0"/>
                        <a:t>15.5</a:t>
                      </a:r>
                    </a:p>
                  </a:txBody>
                  <a:tcPr/>
                </a:tc>
                <a:extLst>
                  <a:ext uri="{0D108BD9-81ED-4DB2-BD59-A6C34878D82A}">
                    <a16:rowId xmlns:a16="http://schemas.microsoft.com/office/drawing/2014/main" val="10003"/>
                  </a:ext>
                </a:extLst>
              </a:tr>
              <a:tr h="311331">
                <a:tc>
                  <a:txBody>
                    <a:bodyPr/>
                    <a:lstStyle/>
                    <a:p>
                      <a:r>
                        <a:rPr lang="en-US" dirty="0"/>
                        <a:t>2 ½”</a:t>
                      </a:r>
                    </a:p>
                  </a:txBody>
                  <a:tcPr/>
                </a:tc>
                <a:tc>
                  <a:txBody>
                    <a:bodyPr/>
                    <a:lstStyle/>
                    <a:p>
                      <a:r>
                        <a:rPr lang="en-US" dirty="0"/>
                        <a:t>2</a:t>
                      </a:r>
                    </a:p>
                  </a:txBody>
                  <a:tcPr/>
                </a:tc>
                <a:extLst>
                  <a:ext uri="{0D108BD9-81ED-4DB2-BD59-A6C34878D82A}">
                    <a16:rowId xmlns:a16="http://schemas.microsoft.com/office/drawing/2014/main" val="10004"/>
                  </a:ext>
                </a:extLst>
              </a:tr>
              <a:tr h="311331">
                <a:tc>
                  <a:txBody>
                    <a:bodyPr/>
                    <a:lstStyle/>
                    <a:p>
                      <a:r>
                        <a:rPr lang="en-US" dirty="0"/>
                        <a:t>3”</a:t>
                      </a:r>
                    </a:p>
                  </a:txBody>
                  <a:tcPr/>
                </a:tc>
                <a:tc>
                  <a:txBody>
                    <a:bodyPr/>
                    <a:lstStyle/>
                    <a:p>
                      <a:r>
                        <a:rPr lang="en-US" dirty="0"/>
                        <a:t>0.8</a:t>
                      </a:r>
                    </a:p>
                  </a:txBody>
                  <a:tcPr/>
                </a:tc>
                <a:extLst>
                  <a:ext uri="{0D108BD9-81ED-4DB2-BD59-A6C34878D82A}">
                    <a16:rowId xmlns:a16="http://schemas.microsoft.com/office/drawing/2014/main" val="10005"/>
                  </a:ext>
                </a:extLst>
              </a:tr>
              <a:tr h="311331">
                <a:tc>
                  <a:txBody>
                    <a:bodyPr/>
                    <a:lstStyle/>
                    <a:p>
                      <a:r>
                        <a:rPr lang="en-US" dirty="0"/>
                        <a:t>4”</a:t>
                      </a:r>
                    </a:p>
                  </a:txBody>
                  <a:tcPr/>
                </a:tc>
                <a:tc>
                  <a:txBody>
                    <a:bodyPr/>
                    <a:lstStyle/>
                    <a:p>
                      <a:r>
                        <a:rPr lang="en-US" dirty="0"/>
                        <a:t>0.2</a:t>
                      </a:r>
                    </a:p>
                  </a:txBody>
                  <a:tcPr/>
                </a:tc>
                <a:extLst>
                  <a:ext uri="{0D108BD9-81ED-4DB2-BD59-A6C34878D82A}">
                    <a16:rowId xmlns:a16="http://schemas.microsoft.com/office/drawing/2014/main" val="10006"/>
                  </a:ext>
                </a:extLst>
              </a:tr>
              <a:tr h="311331">
                <a:tc>
                  <a:txBody>
                    <a:bodyPr/>
                    <a:lstStyle/>
                    <a:p>
                      <a:r>
                        <a:rPr lang="en-US" dirty="0"/>
                        <a:t>5”</a:t>
                      </a:r>
                    </a:p>
                  </a:txBody>
                  <a:tcPr/>
                </a:tc>
                <a:tc>
                  <a:txBody>
                    <a:bodyPr/>
                    <a:lstStyle/>
                    <a:p>
                      <a:r>
                        <a:rPr lang="en-US" dirty="0"/>
                        <a:t>0.08</a:t>
                      </a:r>
                    </a:p>
                  </a:txBody>
                  <a:tcPr/>
                </a:tc>
                <a:extLst>
                  <a:ext uri="{0D108BD9-81ED-4DB2-BD59-A6C34878D82A}">
                    <a16:rowId xmlns:a16="http://schemas.microsoft.com/office/drawing/2014/main" val="10007"/>
                  </a:ext>
                </a:extLst>
              </a:tr>
            </a:tbl>
          </a:graphicData>
        </a:graphic>
      </p:graphicFrame>
      <p:cxnSp>
        <p:nvCxnSpPr>
          <p:cNvPr id="3" name="Straight Arrow Connector 2"/>
          <p:cNvCxnSpPr/>
          <p:nvPr/>
        </p:nvCxnSpPr>
        <p:spPr>
          <a:xfrm>
            <a:off x="3694478" y="3368511"/>
            <a:ext cx="2782522" cy="1272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0550" y="-39200"/>
            <a:ext cx="933450" cy="1615587"/>
          </a:xfrm>
          <a:prstGeom prst="rect">
            <a:avLst/>
          </a:prstGeom>
        </p:spPr>
      </p:pic>
    </p:spTree>
    <p:extLst>
      <p:ext uri="{BB962C8B-B14F-4D97-AF65-F5344CB8AC3E}">
        <p14:creationId xmlns:p14="http://schemas.microsoft.com/office/powerpoint/2010/main" val="47339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A637-3C8F-4D9E-AA42-492B578C5741}"/>
              </a:ext>
            </a:extLst>
          </p:cNvPr>
          <p:cNvSpPr>
            <a:spLocks noGrp="1"/>
          </p:cNvSpPr>
          <p:nvPr>
            <p:ph type="title"/>
          </p:nvPr>
        </p:nvSpPr>
        <p:spPr/>
        <p:txBody>
          <a:bodyPr/>
          <a:lstStyle/>
          <a:p>
            <a:r>
              <a:rPr lang="en-US" dirty="0"/>
              <a:t>Iowa Formula</a:t>
            </a:r>
          </a:p>
        </p:txBody>
      </p:sp>
      <p:pic>
        <p:nvPicPr>
          <p:cNvPr id="5" name="Content Placeholder 4">
            <a:extLst>
              <a:ext uri="{FF2B5EF4-FFF2-40B4-BE49-F238E27FC236}">
                <a16:creationId xmlns:a16="http://schemas.microsoft.com/office/drawing/2014/main" id="{5FC9B36F-4588-41F3-A3C1-F9268E602E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8153" y="1905000"/>
            <a:ext cx="5077501" cy="3191203"/>
          </a:xfrm>
        </p:spPr>
      </p:pic>
      <p:pic>
        <p:nvPicPr>
          <p:cNvPr id="7" name="Picture 6">
            <a:extLst>
              <a:ext uri="{FF2B5EF4-FFF2-40B4-BE49-F238E27FC236}">
                <a16:creationId xmlns:a16="http://schemas.microsoft.com/office/drawing/2014/main" id="{70FAD63C-97DC-4382-B4E5-FD4F63B29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876800"/>
            <a:ext cx="2143661" cy="1608138"/>
          </a:xfrm>
          <a:prstGeom prst="rect">
            <a:avLst/>
          </a:prstGeom>
        </p:spPr>
      </p:pic>
    </p:spTree>
    <p:extLst>
      <p:ext uri="{BB962C8B-B14F-4D97-AF65-F5344CB8AC3E}">
        <p14:creationId xmlns:p14="http://schemas.microsoft.com/office/powerpoint/2010/main" val="461586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Flow Practice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417638"/>
            <a:ext cx="7509164" cy="5050807"/>
          </a:xfrm>
        </p:spPr>
      </p:pic>
      <p:sp>
        <p:nvSpPr>
          <p:cNvPr id="6" name="TextBox 5"/>
          <p:cNvSpPr txBox="1"/>
          <p:nvPr/>
        </p:nvSpPr>
        <p:spPr>
          <a:xfrm>
            <a:off x="2979473" y="4981895"/>
            <a:ext cx="837089" cy="707886"/>
          </a:xfrm>
          <a:prstGeom prst="rect">
            <a:avLst/>
          </a:prstGeom>
          <a:noFill/>
        </p:spPr>
        <p:txBody>
          <a:bodyPr wrap="none" rtlCol="0">
            <a:spAutoFit/>
          </a:bodyPr>
          <a:lstStyle/>
          <a:p>
            <a:r>
              <a:rPr lang="en-US" sz="4000" b="1" dirty="0">
                <a:solidFill>
                  <a:srgbClr val="FFC000"/>
                </a:solidFill>
              </a:rPr>
              <a:t>80’</a:t>
            </a:r>
          </a:p>
        </p:txBody>
      </p:sp>
      <p:sp>
        <p:nvSpPr>
          <p:cNvPr id="7" name="TextBox 6"/>
          <p:cNvSpPr txBox="1"/>
          <p:nvPr/>
        </p:nvSpPr>
        <p:spPr>
          <a:xfrm>
            <a:off x="7183270" y="5486400"/>
            <a:ext cx="837089" cy="707886"/>
          </a:xfrm>
          <a:prstGeom prst="rect">
            <a:avLst/>
          </a:prstGeom>
          <a:noFill/>
        </p:spPr>
        <p:txBody>
          <a:bodyPr wrap="none" rtlCol="0">
            <a:spAutoFit/>
          </a:bodyPr>
          <a:lstStyle/>
          <a:p>
            <a:r>
              <a:rPr lang="en-US" sz="4000" b="1" dirty="0">
                <a:solidFill>
                  <a:srgbClr val="FFC000"/>
                </a:solidFill>
              </a:rPr>
              <a:t>12’</a:t>
            </a:r>
          </a:p>
        </p:txBody>
      </p:sp>
    </p:spTree>
    <p:extLst>
      <p:ext uri="{BB962C8B-B14F-4D97-AF65-F5344CB8AC3E}">
        <p14:creationId xmlns:p14="http://schemas.microsoft.com/office/powerpoint/2010/main" val="222475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Flow Practice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295400"/>
            <a:ext cx="7567283" cy="5013325"/>
          </a:xfrm>
        </p:spPr>
      </p:pic>
      <p:sp>
        <p:nvSpPr>
          <p:cNvPr id="5" name="TextBox 4"/>
          <p:cNvSpPr txBox="1"/>
          <p:nvPr/>
        </p:nvSpPr>
        <p:spPr>
          <a:xfrm>
            <a:off x="3768797" y="5181600"/>
            <a:ext cx="838200" cy="707886"/>
          </a:xfrm>
          <a:prstGeom prst="rect">
            <a:avLst/>
          </a:prstGeom>
          <a:noFill/>
        </p:spPr>
        <p:txBody>
          <a:bodyPr wrap="square" rtlCol="0">
            <a:spAutoFit/>
          </a:bodyPr>
          <a:lstStyle/>
          <a:p>
            <a:r>
              <a:rPr lang="en-US" sz="4000" b="1" dirty="0">
                <a:solidFill>
                  <a:srgbClr val="FFC000"/>
                </a:solidFill>
              </a:rPr>
              <a:t>50’</a:t>
            </a:r>
          </a:p>
        </p:txBody>
      </p:sp>
      <p:sp>
        <p:nvSpPr>
          <p:cNvPr id="6" name="TextBox 5"/>
          <p:cNvSpPr txBox="1"/>
          <p:nvPr/>
        </p:nvSpPr>
        <p:spPr>
          <a:xfrm>
            <a:off x="7335066" y="4572000"/>
            <a:ext cx="1096775" cy="707886"/>
          </a:xfrm>
          <a:prstGeom prst="rect">
            <a:avLst/>
          </a:prstGeom>
          <a:noFill/>
        </p:spPr>
        <p:txBody>
          <a:bodyPr wrap="none" rtlCol="0">
            <a:spAutoFit/>
          </a:bodyPr>
          <a:lstStyle/>
          <a:p>
            <a:r>
              <a:rPr lang="en-US" sz="4000" b="1" dirty="0">
                <a:solidFill>
                  <a:srgbClr val="FFC000"/>
                </a:solidFill>
              </a:rPr>
              <a:t>120’</a:t>
            </a:r>
          </a:p>
        </p:txBody>
      </p:sp>
    </p:spTree>
    <p:extLst>
      <p:ext uri="{BB962C8B-B14F-4D97-AF65-F5344CB8AC3E}">
        <p14:creationId xmlns:p14="http://schemas.microsoft.com/office/powerpoint/2010/main" val="1318368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Flow Practice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791" y="1417638"/>
            <a:ext cx="8276331" cy="4738867"/>
          </a:xfrm>
        </p:spPr>
      </p:pic>
      <p:sp>
        <p:nvSpPr>
          <p:cNvPr id="5" name="TextBox 4"/>
          <p:cNvSpPr txBox="1"/>
          <p:nvPr/>
        </p:nvSpPr>
        <p:spPr>
          <a:xfrm>
            <a:off x="3581400" y="4876800"/>
            <a:ext cx="1281120" cy="830997"/>
          </a:xfrm>
          <a:prstGeom prst="rect">
            <a:avLst/>
          </a:prstGeom>
          <a:noFill/>
        </p:spPr>
        <p:txBody>
          <a:bodyPr wrap="none" rtlCol="0">
            <a:spAutoFit/>
          </a:bodyPr>
          <a:lstStyle/>
          <a:p>
            <a:r>
              <a:rPr lang="en-US" sz="4800" b="1" dirty="0">
                <a:solidFill>
                  <a:srgbClr val="FFC000"/>
                </a:solidFill>
              </a:rPr>
              <a:t>200’</a:t>
            </a:r>
          </a:p>
        </p:txBody>
      </p:sp>
      <p:sp>
        <p:nvSpPr>
          <p:cNvPr id="6" name="TextBox 5"/>
          <p:cNvSpPr txBox="1"/>
          <p:nvPr/>
        </p:nvSpPr>
        <p:spPr>
          <a:xfrm>
            <a:off x="6934200" y="2732810"/>
            <a:ext cx="901209" cy="769441"/>
          </a:xfrm>
          <a:prstGeom prst="rect">
            <a:avLst/>
          </a:prstGeom>
          <a:noFill/>
        </p:spPr>
        <p:txBody>
          <a:bodyPr wrap="none" rtlCol="0">
            <a:spAutoFit/>
          </a:bodyPr>
          <a:lstStyle/>
          <a:p>
            <a:r>
              <a:rPr lang="en-US" sz="4400" b="1" dirty="0">
                <a:solidFill>
                  <a:srgbClr val="FFC000"/>
                </a:solidFill>
              </a:rPr>
              <a:t>60’</a:t>
            </a:r>
          </a:p>
        </p:txBody>
      </p:sp>
    </p:spTree>
    <p:extLst>
      <p:ext uri="{BB962C8B-B14F-4D97-AF65-F5344CB8AC3E}">
        <p14:creationId xmlns:p14="http://schemas.microsoft.com/office/powerpoint/2010/main" val="2251029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7" y="152400"/>
            <a:ext cx="8949185" cy="3383088"/>
          </a:xfrm>
          <a:prstGeom prst="rect">
            <a:avLst/>
          </a:prstGeom>
        </p:spPr>
      </p:pic>
      <p:sp>
        <p:nvSpPr>
          <p:cNvPr id="2" name="Title 1"/>
          <p:cNvSpPr>
            <a:spLocks noGrp="1"/>
          </p:cNvSpPr>
          <p:nvPr>
            <p:ph type="title"/>
          </p:nvPr>
        </p:nvSpPr>
        <p:spPr/>
        <p:txBody>
          <a:bodyPr/>
          <a:lstStyle/>
          <a:p>
            <a:r>
              <a:rPr lang="en-US" dirty="0"/>
              <a:t>Tender Delivery Rate</a:t>
            </a:r>
          </a:p>
        </p:txBody>
      </p:sp>
      <p:sp>
        <p:nvSpPr>
          <p:cNvPr id="3" name="Content Placeholder 2"/>
          <p:cNvSpPr>
            <a:spLocks noGrp="1"/>
          </p:cNvSpPr>
          <p:nvPr>
            <p:ph idx="1"/>
          </p:nvPr>
        </p:nvSpPr>
        <p:spPr>
          <a:xfrm>
            <a:off x="457200" y="1489253"/>
            <a:ext cx="8229600" cy="4525963"/>
          </a:xfrm>
        </p:spPr>
        <p:txBody>
          <a:bodyPr/>
          <a:lstStyle/>
          <a:p>
            <a:pPr marL="0" indent="0">
              <a:buNone/>
            </a:pPr>
            <a:r>
              <a:rPr lang="en-US" dirty="0"/>
              <a:t> TDR = TC / SCT</a:t>
            </a:r>
          </a:p>
          <a:p>
            <a:pPr marL="0" indent="0">
              <a:buNone/>
            </a:pPr>
            <a:endParaRPr lang="en-US" dirty="0"/>
          </a:p>
          <a:p>
            <a:pPr marL="0" indent="0">
              <a:buNone/>
            </a:pPr>
            <a:r>
              <a:rPr lang="en-US" dirty="0"/>
              <a:t>TDR = Tender Delivery Rate</a:t>
            </a:r>
          </a:p>
          <a:p>
            <a:pPr marL="0" indent="0">
              <a:buNone/>
            </a:pPr>
            <a:r>
              <a:rPr lang="en-US" dirty="0"/>
              <a:t>TC = Tank Capacity (GPM)</a:t>
            </a:r>
          </a:p>
          <a:p>
            <a:pPr marL="0" indent="0">
              <a:buNone/>
            </a:pPr>
            <a:r>
              <a:rPr lang="en-US" dirty="0"/>
              <a:t>SCT = Shuttle Cycle Time ( Minutes)</a:t>
            </a:r>
          </a:p>
        </p:txBody>
      </p:sp>
      <p:sp>
        <p:nvSpPr>
          <p:cNvPr id="4" name="TextBox 3"/>
          <p:cNvSpPr txBox="1"/>
          <p:nvPr/>
        </p:nvSpPr>
        <p:spPr>
          <a:xfrm>
            <a:off x="274614" y="4800600"/>
            <a:ext cx="8859861" cy="1200329"/>
          </a:xfrm>
          <a:prstGeom prst="rect">
            <a:avLst/>
          </a:prstGeom>
          <a:noFill/>
        </p:spPr>
        <p:txBody>
          <a:bodyPr wrap="none" rtlCol="0">
            <a:spAutoFit/>
          </a:bodyPr>
          <a:lstStyle/>
          <a:p>
            <a:r>
              <a:rPr lang="en-US" dirty="0"/>
              <a:t>If a 2,000 gallon tender has a shuttle cycle time of 10 minutes, the tender delivery</a:t>
            </a:r>
          </a:p>
          <a:p>
            <a:r>
              <a:rPr lang="en-US" dirty="0"/>
              <a:t>rate is then 2,000 divided by 10 minutes or the shuttle cycle time. The tender delivery </a:t>
            </a:r>
          </a:p>
          <a:p>
            <a:r>
              <a:rPr lang="en-US" dirty="0"/>
              <a:t>rate would then be 200 </a:t>
            </a:r>
            <a:r>
              <a:rPr lang="en-US" dirty="0" err="1"/>
              <a:t>gpm</a:t>
            </a:r>
            <a:r>
              <a:rPr lang="en-US" dirty="0"/>
              <a:t>. If you had a offensive fire attack requiring 450 </a:t>
            </a:r>
            <a:r>
              <a:rPr lang="en-US" dirty="0" err="1"/>
              <a:t>gpm</a:t>
            </a:r>
            <a:r>
              <a:rPr lang="en-US" dirty="0"/>
              <a:t> you would </a:t>
            </a:r>
          </a:p>
          <a:p>
            <a:r>
              <a:rPr lang="en-US" dirty="0"/>
              <a:t>need two additional tenders to maintain the proper fire flow.</a:t>
            </a:r>
          </a:p>
        </p:txBody>
      </p:sp>
    </p:spTree>
    <p:extLst>
      <p:ext uri="{BB962C8B-B14F-4D97-AF65-F5344CB8AC3E}">
        <p14:creationId xmlns:p14="http://schemas.microsoft.com/office/powerpoint/2010/main" val="1649925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2479-6D7F-4A49-9C3C-25F0EFED7DCE}"/>
              </a:ext>
            </a:extLst>
          </p:cNvPr>
          <p:cNvSpPr>
            <a:spLocks noGrp="1"/>
          </p:cNvSpPr>
          <p:nvPr>
            <p:ph type="title"/>
          </p:nvPr>
        </p:nvSpPr>
        <p:spPr/>
        <p:txBody>
          <a:bodyPr/>
          <a:lstStyle/>
          <a:p>
            <a:r>
              <a:rPr lang="en-US" dirty="0"/>
              <a:t>Shuttle Cycle Time</a:t>
            </a:r>
          </a:p>
        </p:txBody>
      </p:sp>
      <p:sp>
        <p:nvSpPr>
          <p:cNvPr id="3" name="Content Placeholder 2">
            <a:extLst>
              <a:ext uri="{FF2B5EF4-FFF2-40B4-BE49-F238E27FC236}">
                <a16:creationId xmlns:a16="http://schemas.microsoft.com/office/drawing/2014/main" id="{B2A4B23F-D32F-4E41-9BBB-359C07A202DC}"/>
              </a:ext>
            </a:extLst>
          </p:cNvPr>
          <p:cNvSpPr>
            <a:spLocks noGrp="1"/>
          </p:cNvSpPr>
          <p:nvPr>
            <p:ph idx="1"/>
          </p:nvPr>
        </p:nvSpPr>
        <p:spPr/>
        <p:txBody>
          <a:bodyPr>
            <a:normAutofit lnSpcReduction="10000"/>
          </a:bodyPr>
          <a:lstStyle/>
          <a:p>
            <a:r>
              <a:rPr lang="en-US" dirty="0"/>
              <a:t>OPT = Off-load Preparation Time</a:t>
            </a:r>
          </a:p>
          <a:p>
            <a:r>
              <a:rPr lang="en-US" dirty="0"/>
              <a:t>OT = Off-loading time</a:t>
            </a:r>
          </a:p>
          <a:p>
            <a:r>
              <a:rPr lang="en-US" dirty="0"/>
              <a:t>OBT = Off load Break-down time</a:t>
            </a:r>
          </a:p>
          <a:p>
            <a:r>
              <a:rPr lang="en-US" dirty="0"/>
              <a:t>TTE = Travel Time Empty</a:t>
            </a:r>
          </a:p>
          <a:p>
            <a:r>
              <a:rPr lang="en-US" dirty="0"/>
              <a:t>FPT = Fill preparation time</a:t>
            </a:r>
          </a:p>
          <a:p>
            <a:r>
              <a:rPr lang="en-US" dirty="0"/>
              <a:t>FT = Fill Time</a:t>
            </a:r>
          </a:p>
          <a:p>
            <a:r>
              <a:rPr lang="en-US" dirty="0"/>
              <a:t>FPT = Fill Breakdown Time</a:t>
            </a:r>
          </a:p>
          <a:p>
            <a:r>
              <a:rPr lang="en-US" dirty="0"/>
              <a:t>TTF = Travel time full</a:t>
            </a:r>
          </a:p>
        </p:txBody>
      </p:sp>
    </p:spTree>
    <p:extLst>
      <p:ext uri="{BB962C8B-B14F-4D97-AF65-F5344CB8AC3E}">
        <p14:creationId xmlns:p14="http://schemas.microsoft.com/office/powerpoint/2010/main" val="162594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Friction Loss Example</a:t>
            </a:r>
          </a:p>
        </p:txBody>
      </p:sp>
      <p:sp>
        <p:nvSpPr>
          <p:cNvPr id="3" name="Content Placeholder 2"/>
          <p:cNvSpPr>
            <a:spLocks noGrp="1"/>
          </p:cNvSpPr>
          <p:nvPr>
            <p:ph idx="1"/>
          </p:nvPr>
        </p:nvSpPr>
        <p:spPr>
          <a:xfrm>
            <a:off x="457200" y="1600201"/>
            <a:ext cx="8229600" cy="914400"/>
          </a:xfrm>
        </p:spPr>
        <p:txBody>
          <a:bodyPr>
            <a:normAutofit/>
          </a:bodyPr>
          <a:lstStyle/>
          <a:p>
            <a:pPr marL="0" indent="0">
              <a:buNone/>
            </a:pPr>
            <a:r>
              <a:rPr lang="en-US" sz="2000" dirty="0"/>
              <a:t>You have 200’ of 1 ¾ “ hose flowing 150GPM. What is your friction loss?</a:t>
            </a:r>
          </a:p>
          <a:p>
            <a:pPr marL="0" indent="0">
              <a:buNone/>
            </a:pPr>
            <a:endParaRPr lang="en-US" sz="2000" dirty="0"/>
          </a:p>
        </p:txBody>
      </p:sp>
      <p:sp>
        <p:nvSpPr>
          <p:cNvPr id="4" name="TextBox 3"/>
          <p:cNvSpPr txBox="1"/>
          <p:nvPr/>
        </p:nvSpPr>
        <p:spPr>
          <a:xfrm>
            <a:off x="685799" y="2209800"/>
            <a:ext cx="4114801" cy="1754326"/>
          </a:xfrm>
          <a:prstGeom prst="rect">
            <a:avLst/>
          </a:prstGeom>
          <a:noFill/>
        </p:spPr>
        <p:txBody>
          <a:bodyPr wrap="square" rtlCol="0">
            <a:spAutoFit/>
          </a:bodyPr>
          <a:lstStyle/>
          <a:p>
            <a:endParaRPr lang="en-US" dirty="0"/>
          </a:p>
          <a:p>
            <a:r>
              <a:rPr lang="en-US" dirty="0"/>
              <a:t>FL = C (Q/100)</a:t>
            </a:r>
            <a:r>
              <a:rPr lang="en-US" baseline="30000" dirty="0"/>
              <a:t>2</a:t>
            </a:r>
            <a:r>
              <a:rPr lang="en-US" dirty="0"/>
              <a:t> (L/100)</a:t>
            </a:r>
          </a:p>
          <a:p>
            <a:r>
              <a:rPr lang="en-US" dirty="0"/>
              <a:t>FL = 15.5 (150/100)</a:t>
            </a:r>
            <a:r>
              <a:rPr lang="en-US" baseline="30000" dirty="0"/>
              <a:t>2</a:t>
            </a:r>
            <a:r>
              <a:rPr lang="en-US" dirty="0"/>
              <a:t> (200/100)</a:t>
            </a:r>
          </a:p>
          <a:p>
            <a:r>
              <a:rPr lang="en-US" dirty="0"/>
              <a:t>FL = 15.5 (1.5)</a:t>
            </a:r>
            <a:r>
              <a:rPr lang="en-US" baseline="30000" dirty="0"/>
              <a:t>2</a:t>
            </a:r>
            <a:r>
              <a:rPr lang="en-US" dirty="0"/>
              <a:t> (2)</a:t>
            </a:r>
          </a:p>
          <a:p>
            <a:r>
              <a:rPr lang="en-US" dirty="0"/>
              <a:t>FL = 15.5 (2.25) (2)</a:t>
            </a:r>
          </a:p>
          <a:p>
            <a:r>
              <a:rPr lang="en-US" dirty="0"/>
              <a:t>FL= 69.75 (round up to 70)</a:t>
            </a:r>
          </a:p>
        </p:txBody>
      </p:sp>
      <p:sp>
        <p:nvSpPr>
          <p:cNvPr id="5" name="Rectangle 4"/>
          <p:cNvSpPr/>
          <p:nvPr/>
        </p:nvSpPr>
        <p:spPr>
          <a:xfrm>
            <a:off x="8077200" y="5791200"/>
            <a:ext cx="904415"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407" y="2440126"/>
            <a:ext cx="4064000" cy="3048000"/>
          </a:xfrm>
          <a:prstGeom prst="rect">
            <a:avLst/>
          </a:prstGeom>
        </p:spPr>
      </p:pic>
    </p:spTree>
    <p:extLst>
      <p:ext uri="{BB962C8B-B14F-4D97-AF65-F5344CB8AC3E}">
        <p14:creationId xmlns:p14="http://schemas.microsoft.com/office/powerpoint/2010/main" val="3645927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Figuring Friction Loss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3996" y="1371600"/>
            <a:ext cx="3851672" cy="5135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353760" y="4495800"/>
            <a:ext cx="1340432" cy="369332"/>
          </a:xfrm>
          <a:prstGeom prst="rect">
            <a:avLst/>
          </a:prstGeom>
          <a:noFill/>
        </p:spPr>
        <p:txBody>
          <a:bodyPr wrap="none" rtlCol="0">
            <a:spAutoFit/>
          </a:bodyPr>
          <a:lstStyle/>
          <a:p>
            <a:r>
              <a:rPr lang="en-US" dirty="0"/>
              <a:t>150’ of hose</a:t>
            </a:r>
          </a:p>
        </p:txBody>
      </p:sp>
      <p:sp>
        <p:nvSpPr>
          <p:cNvPr id="6" name="TextBox 5"/>
          <p:cNvSpPr txBox="1"/>
          <p:nvPr/>
        </p:nvSpPr>
        <p:spPr>
          <a:xfrm>
            <a:off x="1650476" y="3402961"/>
            <a:ext cx="10502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200 GPM</a:t>
            </a:r>
          </a:p>
        </p:txBody>
      </p:sp>
      <p:sp>
        <p:nvSpPr>
          <p:cNvPr id="8" name="TextBox 7"/>
          <p:cNvSpPr txBox="1"/>
          <p:nvPr/>
        </p:nvSpPr>
        <p:spPr>
          <a:xfrm>
            <a:off x="4343400" y="1524000"/>
            <a:ext cx="4638215" cy="1938992"/>
          </a:xfrm>
          <a:prstGeom prst="rect">
            <a:avLst/>
          </a:prstGeom>
          <a:solidFill>
            <a:schemeClr val="tx1"/>
          </a:solidFill>
        </p:spPr>
        <p:txBody>
          <a:bodyPr wrap="square" rtlCol="0">
            <a:spAutoFit/>
          </a:bodyPr>
          <a:lstStyle/>
          <a:p>
            <a:r>
              <a:rPr lang="en-US" sz="2000" dirty="0">
                <a:solidFill>
                  <a:schemeClr val="bg2"/>
                </a:solidFill>
              </a:rPr>
              <a:t>Scenario :</a:t>
            </a:r>
          </a:p>
          <a:p>
            <a:endParaRPr lang="en-US" sz="2000" dirty="0">
              <a:solidFill>
                <a:schemeClr val="bg2"/>
              </a:solidFill>
            </a:endParaRPr>
          </a:p>
          <a:p>
            <a:r>
              <a:rPr lang="en-US" sz="2000" dirty="0">
                <a:solidFill>
                  <a:schemeClr val="bg2"/>
                </a:solidFill>
              </a:rPr>
              <a:t>Your officer orders the front pre-connected </a:t>
            </a:r>
          </a:p>
          <a:p>
            <a:r>
              <a:rPr lang="en-US" sz="2000" dirty="0">
                <a:solidFill>
                  <a:schemeClr val="bg2"/>
                </a:solidFill>
              </a:rPr>
              <a:t>1 ¾“ line  (150’) to extinguish a 9 car blaze. </a:t>
            </a:r>
          </a:p>
          <a:p>
            <a:r>
              <a:rPr lang="en-US" sz="2000" dirty="0">
                <a:solidFill>
                  <a:schemeClr val="bg2"/>
                </a:solidFill>
              </a:rPr>
              <a:t>You will have 200GPM at the nozzle. What is your friction loss?</a:t>
            </a:r>
          </a:p>
        </p:txBody>
      </p:sp>
      <p:sp>
        <p:nvSpPr>
          <p:cNvPr id="3" name="Rectangle 2"/>
          <p:cNvSpPr/>
          <p:nvPr/>
        </p:nvSpPr>
        <p:spPr>
          <a:xfrm>
            <a:off x="8077200" y="5791200"/>
            <a:ext cx="904415"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P2</a:t>
            </a:r>
          </a:p>
        </p:txBody>
      </p:sp>
    </p:spTree>
    <p:extLst>
      <p:ext uri="{BB962C8B-B14F-4D97-AF65-F5344CB8AC3E}">
        <p14:creationId xmlns:p14="http://schemas.microsoft.com/office/powerpoint/2010/main" val="424463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816394"/>
            <a:ext cx="9067800" cy="6070181"/>
          </a:xfrm>
          <a:prstGeom prst="rect">
            <a:avLst/>
          </a:prstGeom>
          <a:ln>
            <a:noFill/>
          </a:ln>
          <a:effectLst>
            <a:softEdge rad="112500"/>
          </a:effectLst>
        </p:spPr>
      </p:pic>
      <p:sp>
        <p:nvSpPr>
          <p:cNvPr id="2" name="Title 1"/>
          <p:cNvSpPr>
            <a:spLocks noGrp="1"/>
          </p:cNvSpPr>
          <p:nvPr>
            <p:ph type="title"/>
          </p:nvPr>
        </p:nvSpPr>
        <p:spPr>
          <a:xfrm>
            <a:off x="457200" y="533400"/>
            <a:ext cx="8229600" cy="1143000"/>
          </a:xfrm>
          <a:solidFill>
            <a:schemeClr val="bg2"/>
          </a:solidFill>
        </p:spPr>
        <p:txBody>
          <a:bodyPr/>
          <a:lstStyle/>
          <a:p>
            <a:r>
              <a:rPr lang="en-US" dirty="0"/>
              <a:t>Pump Discharge Pressure</a:t>
            </a:r>
          </a:p>
        </p:txBody>
      </p:sp>
      <p:sp>
        <p:nvSpPr>
          <p:cNvPr id="5" name="TextBox 4"/>
          <p:cNvSpPr txBox="1"/>
          <p:nvPr/>
        </p:nvSpPr>
        <p:spPr>
          <a:xfrm>
            <a:off x="2438400" y="1752600"/>
            <a:ext cx="4691734" cy="1908215"/>
          </a:xfrm>
          <a:prstGeom prst="rect">
            <a:avLst/>
          </a:prstGeom>
          <a:noFill/>
        </p:spPr>
        <p:txBody>
          <a:bodyPr wrap="none" rtlCol="0">
            <a:spAutoFit/>
          </a:bodyPr>
          <a:lstStyle/>
          <a:p>
            <a:r>
              <a:rPr lang="en-US" sz="3200" dirty="0">
                <a:solidFill>
                  <a:schemeClr val="tx2"/>
                </a:solidFill>
              </a:rPr>
              <a:t>PDP = FL + NP +/- Elevation</a:t>
            </a:r>
          </a:p>
          <a:p>
            <a:endParaRPr lang="en-US" sz="3200" dirty="0">
              <a:solidFill>
                <a:schemeClr val="tx2"/>
              </a:solidFill>
            </a:endParaRPr>
          </a:p>
          <a:p>
            <a:r>
              <a:rPr lang="en-US" dirty="0">
                <a:solidFill>
                  <a:schemeClr val="tx2"/>
                </a:solidFill>
              </a:rPr>
              <a:t>FL – Friction Loss</a:t>
            </a:r>
          </a:p>
          <a:p>
            <a:r>
              <a:rPr lang="en-US" dirty="0">
                <a:solidFill>
                  <a:schemeClr val="tx2"/>
                </a:solidFill>
              </a:rPr>
              <a:t>NP- Nozzle Pressure</a:t>
            </a:r>
          </a:p>
          <a:p>
            <a:r>
              <a:rPr lang="en-US" dirty="0">
                <a:solidFill>
                  <a:schemeClr val="tx2"/>
                </a:solidFill>
              </a:rPr>
              <a:t>Elevation – 5psi per 10ft elevation </a:t>
            </a:r>
          </a:p>
        </p:txBody>
      </p:sp>
    </p:spTree>
    <p:extLst>
      <p:ext uri="{BB962C8B-B14F-4D97-AF65-F5344CB8AC3E}">
        <p14:creationId xmlns:p14="http://schemas.microsoft.com/office/powerpoint/2010/main" val="22040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 Discharge Pressure Example</a:t>
            </a:r>
          </a:p>
        </p:txBody>
      </p:sp>
      <p:sp>
        <p:nvSpPr>
          <p:cNvPr id="3" name="Content Placeholder 2"/>
          <p:cNvSpPr>
            <a:spLocks noGrp="1"/>
          </p:cNvSpPr>
          <p:nvPr>
            <p:ph idx="1"/>
          </p:nvPr>
        </p:nvSpPr>
        <p:spPr/>
        <p:txBody>
          <a:bodyPr>
            <a:normAutofit/>
          </a:bodyPr>
          <a:lstStyle/>
          <a:p>
            <a:pPr marL="0" indent="0">
              <a:buNone/>
            </a:pPr>
            <a:r>
              <a:rPr lang="en-US" sz="2000" dirty="0"/>
              <a:t>Nozzle pressure TFT metro 1 Nozzle = 50 PSI</a:t>
            </a:r>
          </a:p>
          <a:p>
            <a:pPr marL="0" indent="0">
              <a:buNone/>
            </a:pPr>
            <a:r>
              <a:rPr lang="en-US" sz="2000" dirty="0"/>
              <a:t>Friction Loss from previous calculation = 70 PSI</a:t>
            </a:r>
          </a:p>
          <a:p>
            <a:pPr marL="0" indent="0">
              <a:buNone/>
            </a:pPr>
            <a:r>
              <a:rPr lang="en-US" sz="2000" dirty="0"/>
              <a:t>Elevation Loss/Gain = 0</a:t>
            </a:r>
          </a:p>
          <a:p>
            <a:pPr marL="0" indent="0">
              <a:buNone/>
            </a:pPr>
            <a:endParaRPr lang="en-US" sz="2000" dirty="0"/>
          </a:p>
          <a:p>
            <a:pPr marL="0" indent="0">
              <a:buNone/>
            </a:pPr>
            <a:r>
              <a:rPr lang="en-US" sz="2000" dirty="0"/>
              <a:t>PDP = NP + FL + Elevation</a:t>
            </a:r>
          </a:p>
          <a:p>
            <a:pPr marL="0" indent="0">
              <a:buNone/>
            </a:pPr>
            <a:r>
              <a:rPr lang="en-US" sz="2000" dirty="0"/>
              <a:t>PDP = 50 + 70 + 0</a:t>
            </a:r>
          </a:p>
          <a:p>
            <a:pPr marL="0" indent="0">
              <a:buNone/>
            </a:pPr>
            <a:r>
              <a:rPr lang="en-US" sz="2000" dirty="0"/>
              <a:t>PDP= 120</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8920" y="3886200"/>
            <a:ext cx="3291840" cy="2468880"/>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08774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 and PDP</a:t>
            </a:r>
          </a:p>
        </p:txBody>
      </p:sp>
      <p:sp>
        <p:nvSpPr>
          <p:cNvPr id="3" name="Content Placeholder 2"/>
          <p:cNvSpPr>
            <a:spLocks noGrp="1"/>
          </p:cNvSpPr>
          <p:nvPr>
            <p:ph idx="1"/>
          </p:nvPr>
        </p:nvSpPr>
        <p:spPr>
          <a:xfrm>
            <a:off x="457200" y="1600201"/>
            <a:ext cx="8077200" cy="2590800"/>
          </a:xfrm>
        </p:spPr>
        <p:txBody>
          <a:bodyPr>
            <a:normAutofit fontScale="92500"/>
          </a:bodyPr>
          <a:lstStyle/>
          <a:p>
            <a:pPr marL="0" indent="0">
              <a:buNone/>
            </a:pPr>
            <a:r>
              <a:rPr lang="en-US" dirty="0"/>
              <a:t>You have a 200’ 1 ¾” line providing 95GPM. What is your friction loss?</a:t>
            </a:r>
          </a:p>
          <a:p>
            <a:pPr marL="0" indent="0">
              <a:buNone/>
            </a:pPr>
            <a:endParaRPr lang="en-US" dirty="0"/>
          </a:p>
          <a:p>
            <a:pPr marL="0" indent="0">
              <a:buNone/>
            </a:pPr>
            <a:r>
              <a:rPr lang="en-US" dirty="0"/>
              <a:t>On your line you have a TFT automatic Nozzle and have 20 feet of elevation. What is your PDP?   </a:t>
            </a:r>
          </a:p>
        </p:txBody>
      </p:sp>
      <p:sp>
        <p:nvSpPr>
          <p:cNvPr id="4" name="Rectangle 3"/>
          <p:cNvSpPr/>
          <p:nvPr/>
        </p:nvSpPr>
        <p:spPr>
          <a:xfrm>
            <a:off x="8077200" y="5791200"/>
            <a:ext cx="904415" cy="923330"/>
          </a:xfrm>
          <a:prstGeom prst="rect">
            <a:avLst/>
          </a:prstGeom>
          <a:noFill/>
        </p:spPr>
        <p:txBody>
          <a:bodyPr wrap="none" lIns="91440" tIns="45720" rIns="91440" bIns="45720">
            <a:spAutoFit/>
          </a:bodyPr>
          <a:lstStyle/>
          <a:p>
            <a:pPr algn="ct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P3</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4572000"/>
            <a:ext cx="2593003" cy="1990130"/>
          </a:xfrm>
          <a:prstGeom prst="rect">
            <a:avLst/>
          </a:prstGeom>
        </p:spPr>
      </p:pic>
    </p:spTree>
    <p:extLst>
      <p:ext uri="{BB962C8B-B14F-4D97-AF65-F5344CB8AC3E}">
        <p14:creationId xmlns:p14="http://schemas.microsoft.com/office/powerpoint/2010/main" val="118353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9600"/>
            <a:ext cx="8229600" cy="1143000"/>
          </a:xfrm>
        </p:spPr>
        <p:txBody>
          <a:bodyPr/>
          <a:lstStyle/>
          <a:p>
            <a:r>
              <a:rPr lang="en-US" dirty="0"/>
              <a:t>Multiple Lines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52400"/>
            <a:ext cx="6788944" cy="4525963"/>
          </a:xfrm>
        </p:spPr>
      </p:pic>
      <p:sp>
        <p:nvSpPr>
          <p:cNvPr id="5" name="TextBox 4"/>
          <p:cNvSpPr txBox="1"/>
          <p:nvPr/>
        </p:nvSpPr>
        <p:spPr>
          <a:xfrm>
            <a:off x="990600" y="5472545"/>
            <a:ext cx="7704673" cy="369332"/>
          </a:xfrm>
          <a:prstGeom prst="rect">
            <a:avLst/>
          </a:prstGeom>
          <a:noFill/>
        </p:spPr>
        <p:txBody>
          <a:bodyPr wrap="none" rtlCol="0">
            <a:spAutoFit/>
          </a:bodyPr>
          <a:lstStyle/>
          <a:p>
            <a:r>
              <a:rPr lang="en-US" dirty="0"/>
              <a:t>Pump to the highest pressure and gate back other lines requiring lower pressure</a:t>
            </a:r>
          </a:p>
        </p:txBody>
      </p:sp>
      <p:sp>
        <p:nvSpPr>
          <p:cNvPr id="6" name="Rectangle 5"/>
          <p:cNvSpPr/>
          <p:nvPr/>
        </p:nvSpPr>
        <p:spPr>
          <a:xfrm>
            <a:off x="8001000" y="5850859"/>
            <a:ext cx="904415"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P4</a:t>
            </a:r>
          </a:p>
        </p:txBody>
      </p:sp>
    </p:spTree>
    <p:extLst>
      <p:ext uri="{BB962C8B-B14F-4D97-AF65-F5344CB8AC3E}">
        <p14:creationId xmlns:p14="http://schemas.microsoft.com/office/powerpoint/2010/main" val="2333783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Supplying Multiple Lines</a:t>
            </a:r>
          </a:p>
        </p:txBody>
      </p:sp>
      <p:sp>
        <p:nvSpPr>
          <p:cNvPr id="3" name="Content Placeholder 2"/>
          <p:cNvSpPr>
            <a:spLocks noGrp="1"/>
          </p:cNvSpPr>
          <p:nvPr>
            <p:ph idx="1"/>
          </p:nvPr>
        </p:nvSpPr>
        <p:spPr>
          <a:xfrm>
            <a:off x="308274" y="1417638"/>
            <a:ext cx="8229600" cy="4525963"/>
          </a:xfrm>
        </p:spPr>
        <p:txBody>
          <a:bodyPr/>
          <a:lstStyle/>
          <a:p>
            <a:r>
              <a:rPr lang="en-US" dirty="0"/>
              <a:t>A pumper is </a:t>
            </a:r>
            <a:r>
              <a:rPr lang="en-US" dirty="0" err="1"/>
              <a:t>suppyling</a:t>
            </a:r>
            <a:r>
              <a:rPr lang="en-US" dirty="0"/>
              <a:t> multiple hand lines of varying lengths and sizes.</a:t>
            </a:r>
          </a:p>
          <a:p>
            <a:pPr lvl="1"/>
            <a:r>
              <a:rPr lang="en-US" dirty="0"/>
              <a:t>The first is 150’ of 1 ¾” hose flowing 150GPM with a TFT automatic nozzle.</a:t>
            </a:r>
          </a:p>
          <a:p>
            <a:pPr lvl="1"/>
            <a:r>
              <a:rPr lang="en-US" dirty="0"/>
              <a:t>The Second is 200’ of 2 ½” hose flowing 250 GPM with a smooth bore nozzle.  </a:t>
            </a:r>
          </a:p>
        </p:txBody>
      </p:sp>
      <p:sp>
        <p:nvSpPr>
          <p:cNvPr id="4" name="Rectangle 3"/>
          <p:cNvSpPr/>
          <p:nvPr/>
        </p:nvSpPr>
        <p:spPr>
          <a:xfrm>
            <a:off x="7988233" y="5791200"/>
            <a:ext cx="1082349"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P4,</a:t>
            </a:r>
          </a:p>
        </p:txBody>
      </p:sp>
    </p:spTree>
    <p:extLst>
      <p:ext uri="{BB962C8B-B14F-4D97-AF65-F5344CB8AC3E}">
        <p14:creationId xmlns:p14="http://schemas.microsoft.com/office/powerpoint/2010/main" val="331408030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1940</TotalTime>
  <Words>1085</Words>
  <Application>Microsoft Office PowerPoint</Application>
  <PresentationFormat>On-screen Show (4:3)</PresentationFormat>
  <Paragraphs>175</Paragraphs>
  <Slides>25</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Friction Loss</vt:lpstr>
      <vt:lpstr>Friction Loss Example</vt:lpstr>
      <vt:lpstr>Figuring Friction Loss</vt:lpstr>
      <vt:lpstr>Pump Discharge Pressure</vt:lpstr>
      <vt:lpstr>Pump Discharge Pressure Example</vt:lpstr>
      <vt:lpstr>FL and PDP</vt:lpstr>
      <vt:lpstr>Multiple Lines</vt:lpstr>
      <vt:lpstr>Supplying Multiple Lines</vt:lpstr>
      <vt:lpstr>Elevation</vt:lpstr>
      <vt:lpstr>PowerPoint Presentation</vt:lpstr>
      <vt:lpstr>Blitz Fire</vt:lpstr>
      <vt:lpstr>FL for Wyed Hose Lines</vt:lpstr>
      <vt:lpstr>Calculating Smooth Bore Nozzle GPM</vt:lpstr>
      <vt:lpstr>Residual and Static Pressure</vt:lpstr>
      <vt:lpstr>Compound Gauge </vt:lpstr>
      <vt:lpstr>Centrifugal Pump Single Stage</vt:lpstr>
      <vt:lpstr>Two-Stage Centrifugal Pump </vt:lpstr>
      <vt:lpstr>Fire Flow</vt:lpstr>
      <vt:lpstr>Iowa Formula</vt:lpstr>
      <vt:lpstr>Fire Flow Practice</vt:lpstr>
      <vt:lpstr>Fire Flow Practice</vt:lpstr>
      <vt:lpstr>Fire Flow Practice</vt:lpstr>
      <vt:lpstr>Tender Delivery Rate</vt:lpstr>
      <vt:lpstr>Shuttle Cycle Time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and Stephanie</dc:creator>
  <cp:lastModifiedBy>Mark Fitzwater</cp:lastModifiedBy>
  <cp:revision>61</cp:revision>
  <dcterms:created xsi:type="dcterms:W3CDTF">2012-10-19T23:15:09Z</dcterms:created>
  <dcterms:modified xsi:type="dcterms:W3CDTF">2017-06-08T00:17:15Z</dcterms:modified>
</cp:coreProperties>
</file>